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40"/>
  </p:notesMasterIdLst>
  <p:sldIdLst>
    <p:sldId id="256" r:id="rId2"/>
    <p:sldId id="257" r:id="rId3"/>
    <p:sldId id="258" r:id="rId4"/>
    <p:sldId id="291"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3" r:id="rId37"/>
    <p:sldId id="294" r:id="rId38"/>
    <p:sldId id="295"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93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13F9A2-17F4-42C2-9646-7EBEC61A9266}" type="datetimeFigureOut">
              <a:rPr lang="en-US" smtClean="0"/>
              <a:t>4/16/2012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285EB1-42D9-4D6D-9D86-D21CA726EF30}" type="slidenum">
              <a:rPr lang="en-US" smtClean="0"/>
              <a:t>‹#›</a:t>
            </a:fld>
            <a:endParaRPr lang="en-US"/>
          </a:p>
        </p:txBody>
      </p:sp>
    </p:spTree>
    <p:extLst>
      <p:ext uri="{BB962C8B-B14F-4D97-AF65-F5344CB8AC3E}">
        <p14:creationId xmlns:p14="http://schemas.microsoft.com/office/powerpoint/2010/main" val="324795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CF08FC5B-2F48-44CB-89FC-E39F886F7D61}" type="slidenum">
              <a:rPr lang="en-US" sz="1200" smtClean="0"/>
              <a:pPr/>
              <a:t>6</a:t>
            </a:fld>
            <a:endParaRPr lang="en-US"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A7E0A556-B46F-4263-9CAA-41C893BD649E}" type="slidenum">
              <a:rPr lang="en-US" sz="1200" smtClean="0"/>
              <a:pPr/>
              <a:t>15</a:t>
            </a:fld>
            <a:endParaRPr lang="en-US"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5AB2B495-39F9-4478-8876-A4B78184000C}" type="slidenum">
              <a:rPr lang="en-US" sz="1200" smtClean="0"/>
              <a:pPr/>
              <a:t>16</a:t>
            </a:fld>
            <a:endParaRPr lang="en-US"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B6A17107-4C81-4D41-BF4B-D26CABEE7517}" type="slidenum">
              <a:rPr lang="en-US" sz="1200" smtClean="0"/>
              <a:pPr/>
              <a:t>17</a:t>
            </a:fld>
            <a:endParaRPr lang="en-US" sz="12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C43B26B8-B25A-44F3-88C0-31218D809E36}" type="slidenum">
              <a:rPr lang="en-US" sz="1200" smtClean="0"/>
              <a:pPr/>
              <a:t>18</a:t>
            </a:fld>
            <a:endParaRPr lang="en-US" sz="120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0B117FBF-1330-4BE2-AE50-BC1CEC977EDA}" type="slidenum">
              <a:rPr lang="en-US" sz="1200" smtClean="0"/>
              <a:pPr/>
              <a:t>19</a:t>
            </a:fld>
            <a:endParaRPr lang="en-US" sz="1200"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1D1C10C7-15D3-45BE-8900-85AB3819237E}" type="slidenum">
              <a:rPr lang="en-US" sz="1200" smtClean="0"/>
              <a:pPr/>
              <a:t>20</a:t>
            </a:fld>
            <a:endParaRPr lang="en-US" sz="1200"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2C96E874-01EB-4BC2-B54A-4A5B5B78135C}" type="slidenum">
              <a:rPr lang="en-US" sz="1200" smtClean="0"/>
              <a:pPr/>
              <a:t>21</a:t>
            </a:fld>
            <a:endParaRPr lang="en-US" sz="1200"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F5CDA25D-77AC-4384-8B54-1195450C554E}" type="slidenum">
              <a:rPr lang="en-US" sz="1200" smtClean="0"/>
              <a:pPr/>
              <a:t>22</a:t>
            </a:fld>
            <a:endParaRPr lang="en-US" sz="1200"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BE1D2E1A-FF32-4005-84EC-4BDBB5D50B3D}" type="slidenum">
              <a:rPr lang="en-US" sz="1200" smtClean="0"/>
              <a:pPr/>
              <a:t>23</a:t>
            </a:fld>
            <a:endParaRPr lang="en-US" sz="12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72822CB2-B7F4-4DBE-845B-B1302121FE46}" type="slidenum">
              <a:rPr lang="en-US" sz="1200" smtClean="0"/>
              <a:pPr/>
              <a:t>24</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7679BFE3-EEB5-4380-BEB8-A3B274A01EDE}" type="slidenum">
              <a:rPr lang="en-US" sz="1200" smtClean="0"/>
              <a:pPr/>
              <a:t>7</a:t>
            </a:fld>
            <a:endParaRPr lang="en-US" sz="12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BAB10856-BC6C-428A-82FA-C38CE1D94060}" type="slidenum">
              <a:rPr lang="en-US" sz="1200" smtClean="0"/>
              <a:pPr/>
              <a:t>25</a:t>
            </a:fld>
            <a:endParaRPr lang="en-US" sz="120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0F691D58-FCE5-4ED4-BD25-9D033591DA13}" type="slidenum">
              <a:rPr lang="en-US" sz="1200" smtClean="0"/>
              <a:pPr/>
              <a:t>26</a:t>
            </a:fld>
            <a:endParaRPr lang="en-US" sz="1200"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C26681F7-1231-4D7D-94BB-BCD8A25EC713}" type="slidenum">
              <a:rPr lang="en-US" sz="1200" smtClean="0"/>
              <a:pPr/>
              <a:t>27</a:t>
            </a:fld>
            <a:endParaRPr lang="en-US" sz="1200"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397895ED-7A86-42A6-9038-43604D725B7B}" type="slidenum">
              <a:rPr lang="en-US" sz="1200" smtClean="0"/>
              <a:pPr/>
              <a:t>28</a:t>
            </a:fld>
            <a:endParaRPr lang="en-US" sz="120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C6BD24E0-9BFE-4BEF-8C86-B4BEC7F75431}" type="slidenum">
              <a:rPr lang="en-US" sz="1200" smtClean="0"/>
              <a:pPr/>
              <a:t>29</a:t>
            </a:fld>
            <a:endParaRPr lang="en-US" sz="12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B77C3C74-A237-4E6A-BDD8-4B038ACC3A12}" type="slidenum">
              <a:rPr lang="en-US" sz="1200" smtClean="0"/>
              <a:pPr/>
              <a:t>30</a:t>
            </a:fld>
            <a:endParaRPr lang="en-US" sz="12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B9E09027-5D1A-4C1E-BE02-2490EC4356AC}" type="slidenum">
              <a:rPr lang="en-US" sz="1200" smtClean="0"/>
              <a:pPr/>
              <a:t>31</a:t>
            </a:fld>
            <a:endParaRPr lang="en-US" sz="1200"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7907FAAB-E657-45C1-B0E1-C01697B2AB24}" type="slidenum">
              <a:rPr lang="en-US" sz="1200" smtClean="0"/>
              <a:pPr/>
              <a:t>32</a:t>
            </a:fld>
            <a:endParaRPr lang="en-US" sz="1200"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810ED7A2-C278-4550-8B64-D98FB111D597}" type="slidenum">
              <a:rPr lang="en-US" sz="1200" smtClean="0"/>
              <a:pPr/>
              <a:t>33</a:t>
            </a:fld>
            <a:endParaRPr lang="en-US" sz="120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3B3C5886-E3B2-4575-BC4C-83910F4BF361}" type="slidenum">
              <a:rPr lang="en-US" sz="1200" smtClean="0"/>
              <a:pPr/>
              <a:t>34</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F77EE172-8284-4D8D-BECB-864F4C79D313}" type="slidenum">
              <a:rPr lang="en-US" sz="1200" smtClean="0"/>
              <a:pPr/>
              <a:t>8</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14D84ED1-A242-4A63-B40D-9F1F2CD2B372}" type="slidenum">
              <a:rPr lang="en-US" sz="1200" smtClean="0"/>
              <a:pPr/>
              <a:t>9</a:t>
            </a:fld>
            <a:endParaRPr 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2ECCCA02-E681-41D0-9936-4FAF66110AF4}" type="slidenum">
              <a:rPr lang="en-US" sz="1200" smtClean="0"/>
              <a:pPr/>
              <a:t>10</a:t>
            </a:fld>
            <a:endParaRPr lang="en-US"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766663D1-4E60-48B0-A8BF-A7D3D9750A29}" type="slidenum">
              <a:rPr lang="en-US" sz="1200" smtClean="0"/>
              <a:pPr/>
              <a:t>11</a:t>
            </a:fld>
            <a:endParaRPr lang="en-US"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58127B3B-25CE-47F7-87EE-3DCD9A396D25}" type="slidenum">
              <a:rPr lang="en-US" sz="1200" smtClean="0"/>
              <a:pPr/>
              <a:t>12</a:t>
            </a:fld>
            <a:endParaRPr lang="en-US" sz="12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AED8E7AF-4450-470E-BA86-D9A9631A5756}" type="slidenum">
              <a:rPr lang="en-US" sz="1200" smtClean="0"/>
              <a:pPr/>
              <a:t>13</a:t>
            </a:fld>
            <a:endParaRPr lang="en-US"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itchFamily="34" charset="0"/>
              </a:defRPr>
            </a:lvl1pPr>
            <a:lvl2pPr marL="742950" indent="-285750">
              <a:defRPr sz="2800">
                <a:solidFill>
                  <a:schemeClr val="tx1"/>
                </a:solidFill>
                <a:latin typeface="Arial" pitchFamily="34" charset="0"/>
              </a:defRPr>
            </a:lvl2pPr>
            <a:lvl3pPr marL="1143000" indent="-228600">
              <a:defRPr sz="2800">
                <a:solidFill>
                  <a:schemeClr val="tx1"/>
                </a:solidFill>
                <a:latin typeface="Arial" pitchFamily="34" charset="0"/>
              </a:defRPr>
            </a:lvl3pPr>
            <a:lvl4pPr marL="1600200" indent="-228600">
              <a:defRPr sz="2800">
                <a:solidFill>
                  <a:schemeClr val="tx1"/>
                </a:solidFill>
                <a:latin typeface="Arial" pitchFamily="34" charset="0"/>
              </a:defRPr>
            </a:lvl4pPr>
            <a:lvl5pPr marL="2057400" indent="-22860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fld id="{3DB0CC68-6CB8-4A39-AA08-1AF19ABD4A8D}" type="slidenum">
              <a:rPr lang="en-US" sz="1200" smtClean="0"/>
              <a:pPr/>
              <a:t>14</a:t>
            </a:fld>
            <a:endParaRPr lang="en-U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1D7C643-FE75-420F-9036-FAEA5211B0A4}" type="datetime1">
              <a:rPr lang="en-US" smtClean="0"/>
              <a:t>4/18/2012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45A3705-CEFD-40B9-BBEE-9F2A91B738B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2AFC7A-B9B2-4388-9387-12F0206F1AC7}" type="datetime1">
              <a:rPr lang="en-US" smtClean="0"/>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5A3705-CEFD-40B9-BBEE-9F2A91B738B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ABFE3D-5635-49D2-9098-FAC88D23B1A7}" type="datetime1">
              <a:rPr lang="en-US" smtClean="0"/>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5A3705-CEFD-40B9-BBEE-9F2A91B738B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55B584-A67B-4F34-9E80-4B02A22DEF5F}" type="datetime1">
              <a:rPr lang="en-US" smtClean="0"/>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5A3705-CEFD-40B9-BBEE-9F2A91B738B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77B0306-C56E-45D1-9CA9-10B4285F98C5}" type="datetime1">
              <a:rPr lang="en-US" smtClean="0"/>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5A3705-CEFD-40B9-BBEE-9F2A91B738B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9DD910D-496D-4083-9F5D-4644B67931DE}" type="datetime1">
              <a:rPr lang="en-US" smtClean="0"/>
              <a:t>4/18/2012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5A3705-CEFD-40B9-BBEE-9F2A91B738B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FDC3EFF-EDE7-4C56-9970-5AA11EE79B3C}" type="datetime1">
              <a:rPr lang="en-US" smtClean="0"/>
              <a:t>4/18/2012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5A3705-CEFD-40B9-BBEE-9F2A91B738B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07B3B8D-C900-41D7-A083-60638E77A13A}" type="datetime1">
              <a:rPr lang="en-US" smtClean="0"/>
              <a:t>4/18/2012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5A3705-CEFD-40B9-BBEE-9F2A91B738B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317A18-5525-4210-8B01-317EB87C4035}" type="datetime1">
              <a:rPr lang="en-US" smtClean="0"/>
              <a:t>4/18/2012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5A3705-CEFD-40B9-BBEE-9F2A91B738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93576BE-CA1A-4656-A30A-7959C1DF3C30}" type="datetime1">
              <a:rPr lang="en-US" smtClean="0"/>
              <a:t>4/18/2012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5A3705-CEFD-40B9-BBEE-9F2A91B738B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30B2475-845C-4DEE-9BDE-719756E9F731}" type="datetime1">
              <a:rPr lang="en-US" smtClean="0"/>
              <a:t>4/18/2012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45A3705-CEFD-40B9-BBEE-9F2A91B738B4}"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93D1F8C-431A-4F6E-B4D3-45EFE74F4040}" type="datetime1">
              <a:rPr lang="en-US" smtClean="0"/>
              <a:t>4/18/2012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45A3705-CEFD-40B9-BBEE-9F2A91B738B4}"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mailto:patricia.anderson@ct.gov"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mailto:jay.brown@ct.gov"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mailto:Jocelyn.mackey@ct.gov"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mailto:june.sanford@ct.gov" TargetMode="External"/></Relationships>
</file>

<file path=ppt/slides/_rels/slide35.xml.rels><?xml version="1.0" encoding="UTF-8" standalone="yes"?>
<Relationships xmlns="http://schemas.openxmlformats.org/package/2006/relationships"><Relationship Id="rId2" Type="http://schemas.openxmlformats.org/officeDocument/2006/relationships/hyperlink" Target="http://crec-ssp.wikispaces.com/file/view/Aligning%20Student%20Success%20Plans%20and%20SWD%203-5-12.doc"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casciac.org/pdfs/StudentSuccessPlansConnecticutStateDepartmentofEducation.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sde.ct.gov/sde/lib/sde/pdf/pressroom/TheConnecticutPlan.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Building Your Student Success Plan</a:t>
            </a:r>
            <a:endParaRPr lang="en-US" dirty="0"/>
          </a:p>
        </p:txBody>
      </p:sp>
      <p:sp>
        <p:nvSpPr>
          <p:cNvPr id="3" name="Subtitle 2"/>
          <p:cNvSpPr>
            <a:spLocks noGrp="1"/>
          </p:cNvSpPr>
          <p:nvPr>
            <p:ph type="subTitle" idx="1"/>
          </p:nvPr>
        </p:nvSpPr>
        <p:spPr/>
        <p:txBody>
          <a:bodyPr/>
          <a:lstStyle/>
          <a:p>
            <a:r>
              <a:rPr lang="en-US" dirty="0" smtClean="0"/>
              <a:t>ACES Professional </a:t>
            </a:r>
            <a:r>
              <a:rPr lang="en-US" dirty="0" smtClean="0"/>
              <a:t>Development</a:t>
            </a:r>
          </a:p>
          <a:p>
            <a:endParaRPr lang="en-US" dirty="0"/>
          </a:p>
        </p:txBody>
      </p:sp>
    </p:spTree>
    <p:extLst>
      <p:ext uri="{BB962C8B-B14F-4D97-AF65-F5344CB8AC3E}">
        <p14:creationId xmlns:p14="http://schemas.microsoft.com/office/powerpoint/2010/main" val="3160968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81000" y="457200"/>
            <a:ext cx="8610600" cy="990600"/>
          </a:xfrm>
        </p:spPr>
        <p:txBody>
          <a:bodyPr>
            <a:noAutofit/>
          </a:bodyPr>
          <a:lstStyle/>
          <a:p>
            <a:pPr eaLnBrk="1" hangingPunct="1"/>
            <a:r>
              <a:rPr lang="en-US" sz="4000" dirty="0"/>
              <a:t>Student Success Plan </a:t>
            </a:r>
            <a:r>
              <a:rPr lang="en-US" sz="4000" dirty="0" smtClean="0"/>
              <a:t>– Core </a:t>
            </a:r>
            <a:r>
              <a:rPr lang="en-US" sz="4000" dirty="0"/>
              <a:t>Components</a:t>
            </a:r>
          </a:p>
        </p:txBody>
      </p:sp>
      <p:sp>
        <p:nvSpPr>
          <p:cNvPr id="30723" name="Rectangle 3"/>
          <p:cNvSpPr>
            <a:spLocks noGrp="1" noChangeArrowheads="1"/>
          </p:cNvSpPr>
          <p:nvPr>
            <p:ph idx="1"/>
          </p:nvPr>
        </p:nvSpPr>
        <p:spPr>
          <a:xfrm>
            <a:off x="381000" y="1676400"/>
            <a:ext cx="8534400" cy="5181600"/>
          </a:xfrm>
        </p:spPr>
        <p:txBody>
          <a:bodyPr/>
          <a:lstStyle/>
          <a:p>
            <a:pPr eaLnBrk="1" hangingPunct="1">
              <a:spcBef>
                <a:spcPts val="0"/>
              </a:spcBef>
              <a:spcAft>
                <a:spcPts val="1000"/>
              </a:spcAft>
              <a:buClr>
                <a:srgbClr val="C384EA"/>
              </a:buClr>
              <a:buFont typeface="Arial" pitchFamily="34" charset="0"/>
              <a:buChar char="•"/>
              <a:defRPr/>
            </a:pPr>
            <a:r>
              <a:rPr lang="en-US" b="1" dirty="0" smtClean="0"/>
              <a:t>Academic </a:t>
            </a:r>
            <a:r>
              <a:rPr lang="en-US" b="1" dirty="0" smtClean="0"/>
              <a:t>Development</a:t>
            </a:r>
            <a:endParaRPr lang="en-US" dirty="0" smtClean="0"/>
          </a:p>
          <a:p>
            <a:pPr marL="1025525" lvl="1" indent="-450850" eaLnBrk="1" hangingPunct="1">
              <a:spcBef>
                <a:spcPts val="0"/>
              </a:spcBef>
              <a:spcAft>
                <a:spcPts val="300"/>
              </a:spcAft>
              <a:buClr>
                <a:schemeClr val="accent6">
                  <a:lumMod val="60000"/>
                  <a:lumOff val="40000"/>
                </a:schemeClr>
              </a:buClr>
              <a:buFont typeface="Arial" pitchFamily="34" charset="0"/>
              <a:buChar char="•"/>
              <a:defRPr/>
            </a:pPr>
            <a:r>
              <a:rPr lang="en-US" sz="2200" dirty="0" smtClean="0"/>
              <a:t>Rigorous core academic and elective courses integrating 21</a:t>
            </a:r>
            <a:r>
              <a:rPr lang="en-US" sz="2200" baseline="30000" dirty="0" smtClean="0"/>
              <a:t>st</a:t>
            </a:r>
            <a:r>
              <a:rPr lang="en-US" sz="2200" dirty="0" smtClean="0"/>
              <a:t> century skills</a:t>
            </a:r>
          </a:p>
          <a:p>
            <a:pPr marL="1025525" lvl="1" indent="-450850" eaLnBrk="1" hangingPunct="1">
              <a:spcBef>
                <a:spcPts val="0"/>
              </a:spcBef>
              <a:spcAft>
                <a:spcPts val="300"/>
              </a:spcAft>
              <a:buClr>
                <a:schemeClr val="accent6">
                  <a:lumMod val="60000"/>
                  <a:lumOff val="40000"/>
                </a:schemeClr>
              </a:buClr>
              <a:buFont typeface="Arial" pitchFamily="34" charset="0"/>
              <a:buChar char="•"/>
              <a:defRPr/>
            </a:pPr>
            <a:r>
              <a:rPr lang="en-US" sz="2200" dirty="0" smtClean="0"/>
              <a:t>Elective courses within a career pathway or area of interest </a:t>
            </a:r>
          </a:p>
          <a:p>
            <a:pPr marL="1025525" lvl="1" indent="-450850" eaLnBrk="1" hangingPunct="1">
              <a:spcBef>
                <a:spcPts val="0"/>
              </a:spcBef>
              <a:spcAft>
                <a:spcPts val="300"/>
              </a:spcAft>
              <a:buClr>
                <a:schemeClr val="accent6">
                  <a:lumMod val="60000"/>
                  <a:lumOff val="40000"/>
                </a:schemeClr>
              </a:buClr>
              <a:buFont typeface="Arial" pitchFamily="34" charset="0"/>
              <a:buChar char="•"/>
              <a:defRPr/>
            </a:pPr>
            <a:r>
              <a:rPr lang="en-US" sz="2200" dirty="0" smtClean="0"/>
              <a:t>Capstone projects or student portfolios as a means to transition into postsecondary education or employment</a:t>
            </a:r>
          </a:p>
          <a:p>
            <a:pPr marL="1025525" lvl="1" indent="-450850" eaLnBrk="1" hangingPunct="1">
              <a:spcBef>
                <a:spcPts val="0"/>
              </a:spcBef>
              <a:spcAft>
                <a:spcPts val="300"/>
              </a:spcAft>
              <a:buClr>
                <a:schemeClr val="accent6">
                  <a:lumMod val="60000"/>
                  <a:lumOff val="40000"/>
                </a:schemeClr>
              </a:buClr>
              <a:buFont typeface="Arial" pitchFamily="34" charset="0"/>
              <a:buChar char="•"/>
              <a:defRPr/>
            </a:pPr>
            <a:r>
              <a:rPr lang="en-US" sz="2200" dirty="0" smtClean="0"/>
              <a:t>Guided assistance with SSP by counselors, adult mentors/advisors, teachers and parents</a:t>
            </a:r>
          </a:p>
          <a:p>
            <a:pPr marL="1025525" lvl="1" indent="-450850" eaLnBrk="1" hangingPunct="1">
              <a:spcBef>
                <a:spcPts val="0"/>
              </a:spcBef>
              <a:spcAft>
                <a:spcPts val="300"/>
              </a:spcAft>
              <a:buClr>
                <a:schemeClr val="accent6">
                  <a:lumMod val="60000"/>
                  <a:lumOff val="40000"/>
                </a:schemeClr>
              </a:buClr>
              <a:buFont typeface="Arial" pitchFamily="34" charset="0"/>
              <a:buChar char="•"/>
              <a:defRPr/>
            </a:pPr>
            <a:r>
              <a:rPr lang="en-US" sz="2200" dirty="0" smtClean="0"/>
              <a:t>Provision of timely intervention</a:t>
            </a:r>
          </a:p>
          <a:p>
            <a:pPr marL="1025525" lvl="1" indent="-450850" eaLnBrk="1" hangingPunct="1">
              <a:spcBef>
                <a:spcPts val="0"/>
              </a:spcBef>
              <a:spcAft>
                <a:spcPts val="300"/>
              </a:spcAft>
              <a:buClr>
                <a:schemeClr val="accent6">
                  <a:lumMod val="60000"/>
                  <a:lumOff val="40000"/>
                </a:schemeClr>
              </a:buClr>
              <a:buFont typeface="Arial" pitchFamily="34" charset="0"/>
              <a:buChar char="•"/>
              <a:defRPr/>
            </a:pPr>
            <a:r>
              <a:rPr lang="en-US" sz="2200" dirty="0" smtClean="0"/>
              <a:t>Experiential learning: job shadows, internships, cooperative work, community service</a:t>
            </a:r>
          </a:p>
          <a:p>
            <a:pPr marL="1025525" lvl="1" indent="-450850" eaLnBrk="1" hangingPunct="1">
              <a:spcBef>
                <a:spcPts val="0"/>
              </a:spcBef>
              <a:spcAft>
                <a:spcPts val="300"/>
              </a:spcAft>
              <a:buClr>
                <a:schemeClr val="accent6">
                  <a:lumMod val="60000"/>
                  <a:lumOff val="40000"/>
                </a:schemeClr>
              </a:buClr>
              <a:buFont typeface="Arial" pitchFamily="34" charset="0"/>
              <a:buChar char="•"/>
              <a:defRPr/>
            </a:pPr>
            <a:r>
              <a:rPr lang="en-US" sz="2200" dirty="0" smtClean="0"/>
              <a:t>Opportunities for college credit while in HS</a:t>
            </a:r>
          </a:p>
        </p:txBody>
      </p:sp>
      <p:sp>
        <p:nvSpPr>
          <p:cNvPr id="2" name="Slide Number Placeholder 1"/>
          <p:cNvSpPr>
            <a:spLocks noGrp="1"/>
          </p:cNvSpPr>
          <p:nvPr>
            <p:ph type="sldNum" sz="quarter" idx="12"/>
          </p:nvPr>
        </p:nvSpPr>
        <p:spPr/>
        <p:txBody>
          <a:bodyPr/>
          <a:lstStyle/>
          <a:p>
            <a:fld id="{D45A3705-CEFD-40B9-BBEE-9F2A91B738B4}" type="slidenum">
              <a:rPr lang="en-US" smtClean="0"/>
              <a:t>10</a:t>
            </a:fld>
            <a:endParaRPr lang="en-US"/>
          </a:p>
        </p:txBody>
      </p:sp>
    </p:spTree>
    <p:extLst>
      <p:ext uri="{BB962C8B-B14F-4D97-AF65-F5344CB8AC3E}">
        <p14:creationId xmlns:p14="http://schemas.microsoft.com/office/powerpoint/2010/main" val="29716874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1000" y="685800"/>
            <a:ext cx="8610600" cy="914400"/>
          </a:xfrm>
        </p:spPr>
        <p:txBody>
          <a:bodyPr>
            <a:noAutofit/>
          </a:bodyPr>
          <a:lstStyle/>
          <a:p>
            <a:pPr eaLnBrk="1" hangingPunct="1"/>
            <a:r>
              <a:rPr lang="en-US" sz="4000" dirty="0"/>
              <a:t>Student Success Plan – Core Components</a:t>
            </a:r>
          </a:p>
        </p:txBody>
      </p:sp>
      <p:sp>
        <p:nvSpPr>
          <p:cNvPr id="30723" name="Rectangle 3"/>
          <p:cNvSpPr>
            <a:spLocks noGrp="1" noChangeArrowheads="1"/>
          </p:cNvSpPr>
          <p:nvPr>
            <p:ph idx="1"/>
          </p:nvPr>
        </p:nvSpPr>
        <p:spPr>
          <a:xfrm>
            <a:off x="381000" y="1676400"/>
            <a:ext cx="7280275" cy="5181600"/>
          </a:xfrm>
        </p:spPr>
        <p:txBody>
          <a:bodyPr/>
          <a:lstStyle/>
          <a:p>
            <a:pPr eaLnBrk="1" hangingPunct="1">
              <a:spcAft>
                <a:spcPts val="1200"/>
              </a:spcAft>
              <a:buClr>
                <a:srgbClr val="C384EA"/>
              </a:buClr>
              <a:buFont typeface="Arial" pitchFamily="34" charset="0"/>
              <a:buChar char="•"/>
              <a:defRPr/>
            </a:pPr>
            <a:r>
              <a:rPr lang="en-US" b="1" dirty="0" smtClean="0"/>
              <a:t>Career Development</a:t>
            </a:r>
            <a:r>
              <a:rPr lang="en-US" dirty="0" smtClean="0"/>
              <a:t> </a:t>
            </a:r>
          </a:p>
          <a:p>
            <a:pPr marL="1025525" lvl="1" indent="-450850" eaLnBrk="1" hangingPunct="1">
              <a:spcAft>
                <a:spcPts val="600"/>
              </a:spcAft>
              <a:buClr>
                <a:schemeClr val="accent6">
                  <a:lumMod val="60000"/>
                  <a:lumOff val="40000"/>
                </a:schemeClr>
              </a:buClr>
              <a:buFont typeface="Arial" pitchFamily="34" charset="0"/>
              <a:buChar char="•"/>
              <a:defRPr/>
            </a:pPr>
            <a:r>
              <a:rPr lang="en-US" sz="2400" dirty="0" smtClean="0"/>
              <a:t>Interest and ability inventories</a:t>
            </a:r>
          </a:p>
          <a:p>
            <a:pPr marL="1025525" lvl="1" indent="-450850" eaLnBrk="1" hangingPunct="1">
              <a:spcAft>
                <a:spcPts val="600"/>
              </a:spcAft>
              <a:buClr>
                <a:schemeClr val="accent6">
                  <a:lumMod val="60000"/>
                  <a:lumOff val="40000"/>
                </a:schemeClr>
              </a:buClr>
              <a:buFont typeface="Arial" pitchFamily="34" charset="0"/>
              <a:buChar char="•"/>
              <a:defRPr/>
            </a:pPr>
            <a:r>
              <a:rPr lang="en-US" sz="2400" dirty="0" smtClean="0"/>
              <a:t>Career exploration activities </a:t>
            </a:r>
          </a:p>
          <a:p>
            <a:pPr marL="1025525" lvl="1" indent="-450850" eaLnBrk="1" hangingPunct="1">
              <a:spcAft>
                <a:spcPts val="600"/>
              </a:spcAft>
              <a:buClr>
                <a:schemeClr val="accent6">
                  <a:lumMod val="60000"/>
                  <a:lumOff val="40000"/>
                </a:schemeClr>
              </a:buClr>
              <a:buFont typeface="Arial" pitchFamily="34" charset="0"/>
              <a:buChar char="•"/>
              <a:defRPr/>
            </a:pPr>
            <a:r>
              <a:rPr lang="en-US" sz="2400" dirty="0" smtClean="0"/>
              <a:t>Elective courses</a:t>
            </a:r>
          </a:p>
          <a:p>
            <a:pPr marL="1025525" lvl="1" indent="-450850" eaLnBrk="1" hangingPunct="1">
              <a:spcAft>
                <a:spcPts val="600"/>
              </a:spcAft>
              <a:buClr>
                <a:schemeClr val="accent6">
                  <a:lumMod val="60000"/>
                  <a:lumOff val="40000"/>
                </a:schemeClr>
              </a:buClr>
              <a:buFont typeface="Arial" pitchFamily="34" charset="0"/>
              <a:buChar char="•"/>
              <a:defRPr/>
            </a:pPr>
            <a:r>
              <a:rPr lang="en-US" sz="2400" dirty="0" smtClean="0"/>
              <a:t>Postsecondary education and career pathway development</a:t>
            </a:r>
          </a:p>
          <a:p>
            <a:pPr marL="1025525" lvl="1" indent="-450850" eaLnBrk="1" hangingPunct="1">
              <a:spcAft>
                <a:spcPts val="600"/>
              </a:spcAft>
              <a:buClr>
                <a:schemeClr val="accent6">
                  <a:lumMod val="60000"/>
                  <a:lumOff val="40000"/>
                </a:schemeClr>
              </a:buClr>
              <a:buFont typeface="Arial" pitchFamily="34" charset="0"/>
              <a:buChar char="•"/>
              <a:defRPr/>
            </a:pPr>
            <a:r>
              <a:rPr lang="en-US" sz="2400" dirty="0" smtClean="0"/>
              <a:t>Work-based learning experiences</a:t>
            </a:r>
          </a:p>
        </p:txBody>
      </p:sp>
      <p:sp>
        <p:nvSpPr>
          <p:cNvPr id="2" name="Slide Number Placeholder 1"/>
          <p:cNvSpPr>
            <a:spLocks noGrp="1"/>
          </p:cNvSpPr>
          <p:nvPr>
            <p:ph type="sldNum" sz="quarter" idx="12"/>
          </p:nvPr>
        </p:nvSpPr>
        <p:spPr/>
        <p:txBody>
          <a:bodyPr/>
          <a:lstStyle/>
          <a:p>
            <a:fld id="{D45A3705-CEFD-40B9-BBEE-9F2A91B738B4}" type="slidenum">
              <a:rPr lang="en-US" smtClean="0"/>
              <a:t>11</a:t>
            </a:fld>
            <a:endParaRPr lang="en-US"/>
          </a:p>
        </p:txBody>
      </p:sp>
    </p:spTree>
    <p:extLst>
      <p:ext uri="{BB962C8B-B14F-4D97-AF65-F5344CB8AC3E}">
        <p14:creationId xmlns:p14="http://schemas.microsoft.com/office/powerpoint/2010/main" val="24880732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8600" y="685800"/>
            <a:ext cx="8686800" cy="838200"/>
          </a:xfrm>
        </p:spPr>
        <p:txBody>
          <a:bodyPr>
            <a:noAutofit/>
          </a:bodyPr>
          <a:lstStyle/>
          <a:p>
            <a:pPr eaLnBrk="1" hangingPunct="1"/>
            <a:r>
              <a:rPr lang="en-US" sz="4000" dirty="0"/>
              <a:t>Student Success Plan – Core Components</a:t>
            </a:r>
          </a:p>
        </p:txBody>
      </p:sp>
      <p:sp>
        <p:nvSpPr>
          <p:cNvPr id="30723" name="Rectangle 3"/>
          <p:cNvSpPr>
            <a:spLocks noGrp="1" noChangeArrowheads="1"/>
          </p:cNvSpPr>
          <p:nvPr>
            <p:ph idx="1"/>
          </p:nvPr>
        </p:nvSpPr>
        <p:spPr>
          <a:xfrm>
            <a:off x="0" y="1752600"/>
            <a:ext cx="8991600" cy="5105400"/>
          </a:xfrm>
        </p:spPr>
        <p:txBody>
          <a:bodyPr/>
          <a:lstStyle/>
          <a:p>
            <a:pPr eaLnBrk="1" hangingPunct="1">
              <a:spcAft>
                <a:spcPts val="1200"/>
              </a:spcAft>
              <a:buClr>
                <a:srgbClr val="C384EA"/>
              </a:buClr>
              <a:buFont typeface="Arial" pitchFamily="34" charset="0"/>
              <a:buChar char="•"/>
              <a:defRPr/>
            </a:pPr>
            <a:r>
              <a:rPr lang="en-US" b="1" dirty="0" smtClean="0"/>
              <a:t>Social, Emotional and Physical </a:t>
            </a:r>
            <a:r>
              <a:rPr lang="en-US" b="1" dirty="0" smtClean="0"/>
              <a:t>Development</a:t>
            </a:r>
            <a:endParaRPr lang="en-US" dirty="0" smtClean="0"/>
          </a:p>
          <a:p>
            <a:pPr marL="1025525" lvl="1" indent="-450850" eaLnBrk="1" hangingPunct="1">
              <a:spcBef>
                <a:spcPts val="0"/>
              </a:spcBef>
              <a:spcAft>
                <a:spcPts val="600"/>
              </a:spcAft>
              <a:buClr>
                <a:schemeClr val="accent6">
                  <a:lumMod val="60000"/>
                  <a:lumOff val="40000"/>
                </a:schemeClr>
              </a:buClr>
              <a:buFont typeface="Arial" pitchFamily="34" charset="0"/>
              <a:buChar char="•"/>
              <a:defRPr/>
            </a:pPr>
            <a:r>
              <a:rPr lang="en-US" sz="2400" dirty="0" smtClean="0"/>
              <a:t>Effective decision-making skills</a:t>
            </a:r>
          </a:p>
          <a:p>
            <a:pPr marL="1025525" lvl="1" indent="-450850" eaLnBrk="1" hangingPunct="1">
              <a:spcBef>
                <a:spcPts val="0"/>
              </a:spcBef>
              <a:spcAft>
                <a:spcPts val="600"/>
              </a:spcAft>
              <a:buClr>
                <a:schemeClr val="accent6">
                  <a:lumMod val="60000"/>
                  <a:lumOff val="40000"/>
                </a:schemeClr>
              </a:buClr>
              <a:buFont typeface="Arial" pitchFamily="34" charset="0"/>
              <a:buChar char="•"/>
              <a:defRPr/>
            </a:pPr>
            <a:r>
              <a:rPr lang="en-US" sz="2400" dirty="0" smtClean="0"/>
              <a:t>Empathic interactions and community service</a:t>
            </a:r>
          </a:p>
          <a:p>
            <a:pPr marL="1025525" lvl="1" indent="-450850" eaLnBrk="1" hangingPunct="1">
              <a:spcBef>
                <a:spcPts val="0"/>
              </a:spcBef>
              <a:spcAft>
                <a:spcPts val="600"/>
              </a:spcAft>
              <a:buClr>
                <a:schemeClr val="accent6">
                  <a:lumMod val="60000"/>
                  <a:lumOff val="40000"/>
                </a:schemeClr>
              </a:buClr>
              <a:buFont typeface="Arial" pitchFamily="34" charset="0"/>
              <a:buChar char="•"/>
              <a:defRPr/>
            </a:pPr>
            <a:r>
              <a:rPr lang="en-US" sz="2400" dirty="0" smtClean="0"/>
              <a:t>Utilizing supportive resources</a:t>
            </a:r>
          </a:p>
          <a:p>
            <a:pPr marL="1025525" lvl="1" indent="-450850" eaLnBrk="1" hangingPunct="1">
              <a:spcBef>
                <a:spcPts val="0"/>
              </a:spcBef>
              <a:spcAft>
                <a:spcPts val="600"/>
              </a:spcAft>
              <a:buClr>
                <a:schemeClr val="accent6">
                  <a:lumMod val="60000"/>
                  <a:lumOff val="40000"/>
                </a:schemeClr>
              </a:buClr>
              <a:buFont typeface="Arial" pitchFamily="34" charset="0"/>
              <a:buChar char="•"/>
              <a:defRPr/>
            </a:pPr>
            <a:r>
              <a:rPr lang="en-US" sz="2400" dirty="0" smtClean="0"/>
              <a:t>Healthy and safe life skills/choices</a:t>
            </a:r>
          </a:p>
          <a:p>
            <a:pPr marL="1025525" lvl="1" indent="-450850" eaLnBrk="1" hangingPunct="1">
              <a:spcBef>
                <a:spcPts val="0"/>
              </a:spcBef>
              <a:spcAft>
                <a:spcPts val="600"/>
              </a:spcAft>
              <a:buClr>
                <a:schemeClr val="accent6">
                  <a:lumMod val="60000"/>
                  <a:lumOff val="40000"/>
                </a:schemeClr>
              </a:buClr>
              <a:buFont typeface="Arial" pitchFamily="34" charset="0"/>
              <a:buChar char="•"/>
              <a:defRPr/>
            </a:pPr>
            <a:r>
              <a:rPr lang="en-US" sz="2400" dirty="0" smtClean="0"/>
              <a:t>Broadened awareness of self within a global context</a:t>
            </a:r>
          </a:p>
          <a:p>
            <a:pPr marL="1025525" lvl="1" indent="-450850" eaLnBrk="1" hangingPunct="1">
              <a:spcBef>
                <a:spcPts val="0"/>
              </a:spcBef>
              <a:spcAft>
                <a:spcPts val="600"/>
              </a:spcAft>
              <a:buClr>
                <a:schemeClr val="accent6">
                  <a:lumMod val="60000"/>
                  <a:lumOff val="40000"/>
                </a:schemeClr>
              </a:buClr>
              <a:buFont typeface="Arial" pitchFamily="34" charset="0"/>
              <a:buChar char="•"/>
              <a:defRPr/>
            </a:pPr>
            <a:r>
              <a:rPr lang="en-US" sz="2400" dirty="0" smtClean="0"/>
              <a:t>Identification of school and community resources</a:t>
            </a:r>
          </a:p>
        </p:txBody>
      </p:sp>
      <p:sp>
        <p:nvSpPr>
          <p:cNvPr id="2" name="Slide Number Placeholder 1"/>
          <p:cNvSpPr>
            <a:spLocks noGrp="1"/>
          </p:cNvSpPr>
          <p:nvPr>
            <p:ph type="sldNum" sz="quarter" idx="12"/>
          </p:nvPr>
        </p:nvSpPr>
        <p:spPr/>
        <p:txBody>
          <a:bodyPr/>
          <a:lstStyle/>
          <a:p>
            <a:fld id="{D45A3705-CEFD-40B9-BBEE-9F2A91B738B4}" type="slidenum">
              <a:rPr lang="en-US" smtClean="0"/>
              <a:t>12</a:t>
            </a:fld>
            <a:endParaRPr lang="en-US"/>
          </a:p>
        </p:txBody>
      </p:sp>
    </p:spTree>
    <p:extLst>
      <p:ext uri="{BB962C8B-B14F-4D97-AF65-F5344CB8AC3E}">
        <p14:creationId xmlns:p14="http://schemas.microsoft.com/office/powerpoint/2010/main" val="31488496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data:image/jpg;base64,/9j/4AAQSkZJRgABAQAAAQABAAD/2wCEAAkGBhQQERUUEBQWFRQWGBsaGBgWGBgYHBwYGBwZGB0cFh0XHiYeGx0kGRgYHy8gJCcpLCwsIB8xNTAqNSgrLCkBCQoKDgwOGg8PGi0kHyQsLCwsLCwqMC8sNiwsKS0sLCksKSkpLCwsLCwpLCwsLSwsLDIsLC0sKSwsLCwsLCwsLP/AABEIAMMBAwMBIgACEQEDEQH/xAAcAAABBQEBAQAAAAAAAAAAAAAAAQMEBQYHAgj/xABPEAACAgAEAgYDCwgGCQQDAAABAgMRAAQSIQUxBhMiQVFhMnGBBxQXI0JUcpGho9MVMzQ1UpKxs1NigsHR8CRDk6KywtLh8RYlRJRFY4P/xAAaAQACAwEBAAAAAAAAAAAAAAAAAQIDBAUG/8QANhEAAQMDAgMHAgUCBwAAAAAAAQACEQMSITFRBEFhEyJxgZGhsQXwFDJSweFC8RUjM2JjktL/2gAMAwEAAhEDEQA/AN5wrhUTwxs8asxUEkiySe8nEv8AIsH9En1YOC/o8X0BibjgPe645W8AQqbiWVhhCacujvI4RF2UFiGbdjyAVWPInagCTiG2fySHTJEFfsgqI2cdY2j4tWQFXYdYpIXejeL/ADWUSVSkqq6nmrCxtuOfnviOvA4AwYQxhgFAIQXSFSo9hVa9Q8MWMqNjvT5H7+PNO0KoTiWQJA0AXzLROAp7YpyVpDcbij3jDTcYyGgssevSrMVSJiQqKGJbalFMtEkCzXcavxwqEXUSbsGPZG7AswJ87dz/AGjhtuA5chVMMZC3pBUGgw0sBfIEUK8APDExUpT/AFeqLQqeLiGTuniCksV2jdgB1nVAuQoCWxAN7AnmeeHIc5knjlkSIkRR9YfimUshDkFNYGoHq2ojbFz+Sod/i0357Dfta9/7YDevEbh/RuCHrdC7TbOpC0V7fZpQBXbbnZ357DBfTIP5p8UQFVw8TyR19ZEI9Gs9qNqKoVBo1Wrtr2ASRYw7LJlzHE+Xy6SmWTq1B7HaAcmyVPLqyOW+3di5PCYiKMSEHV8kfLrV+9pF+oYTMcJhkjEckasimwrCwDvvv37nfzOF2jJxPr9/KVoWfPGciE1NFRCsxUR6qK6+wWXsaj1T0NW9WNiMTsqcpKxRIrYMFI6ttiVL9rbsilIs7XQvcYsJOCwMQWhjJCGMdhdkIKlRtstEivAnxwp4dBGesKRqQdWsgCiAwuzyoO/7zeJwy9h/LdPiiAqPM5zLxSP1uXRYUk6sy2D2+rE26VenSasE791bhTxTI3XVNqsAr1EmpWYlVVl02pJGwPO18cSpM7w8SNIXyxlawzWjMdtJBqz6I0ny2x4y+byCAdWqgDSQUhkI7LF1IKpRpyTfiTjR2TiPyP8AKf5UZb0UTOcYyKIWSMOdGsfFuF3jaUKzhCFJjUtVX5Yfm4hkELhkA0agSYnAJSQRNpJGk07KDvtYOB5OGkgukQIXQC8Lp2KK6QXQbaWIrwJxKE+Qm215didW2tLuRgz7XfaYAnxOGaUASx/X7hEt6JOKZeGGHrEywlNrSqpvtEbnSrNQBs0pPliIvFMhpBKLuqnZGZdTKriNWUU0ml1OkbkEGsTs6MlEhjmMIV26zQxBLN+0F3OwAAobAACgMQ5M/kWY1BrJTqyRl29AUNPaUCtgKHh5YjTpktm1x6/eEiWrweJZNdXWQ6aZhQikYhVWJi0g0ApXWoCDyJq+des1mIEyyzjKqxZ9AQXd62T5KsT6N0FJwujLyKB+T3cLuBogNWqrf52x2UUf2R4YkzTxNH1UuSn6u7CmFXW7LXUbNRsk71zxPsxiAeveGnkUpaop4lkVW3i01d/EyEAqLko6BYjoh2rs99HbCrxDIj85GqdpwToLKAkrwqzsopQ7IdN8ztvj1r4cTUkccZJU/HQtFZUUtmVQCQDXPvx6n4rw7WLMMjoWI0IZSDISzfm1aiSST7Th9kf0PTlvRNRcVyDFR1dFmCqGhdSWbQVADAEkiRWHlZ5A1N4mmTyyhpYh2iQAkbOTpUsxpATQVSScU2QiykJRoosy2hi4GhFGooIwxB0AFU2HI2xJs8rKUQmFI5MhMYYwNIdImCgCr3kJOxN8ybPO8DqQDoE9ZIn5Rj7CbHEshv8AF+r4l+0Q6x6U7PbbU6ChZ7QwqTQPFE0eVVnmkdI0NJvGZLLlha9mMmqJ7qw60mVZdLZSXQQavLOw7ZVjWlTzKqbrmBh2LN5B4xB8SEvaJ16vckt2UkAN2Sdh34OzMSGu+RHklLVGyudyTjeEK96SmjUQ9zDSCtqd4JNwe4eIwkPEMiyBxCd1jNdSxOqUIyxjSCDJpdTpBJo3yxeLwaDUjiGPUi6UIVRpWiKWhsKJ+s+OPDdH8sbBgiNoqHsDdErSp8hpWvCh4Yrvpzz9U4Co/wAs8OPJLG51CCQrQVGJJC0NKyKT4d+HDxPh2orpQkOE2Qm2JZdjVVaMPq8Rd3+RIKI6mOiCK0iqZVQivAqiD1KMD8FgN3EhttR22LWTZHLmSfWScO+n/u9UQEn5Cg/oU/dGD8hQf0KfujE/Bim47ogLifT7OPBxCaOFiiKI6VdgLiQmh6yTgwz7pn6zn9UX8mPC43tPdCzldb4L+jxfQGJuIXBf0eL6Aw5n86IU1EFrKqqrVszEKqiyBZJ7yAOZxxy0ufaNZWwGApODFUFzcnfDAPABpn9pJRAfYw9ff6/JMp9LNzf2FgT6viya9pxZ2LRq8e59wCPdK7olzvG1RmSNWldRbhSoVBV/GuxCptvW7VvWIvvrMvzKxDwXLzzH95gg/wB3Dx4b1GXnUOz6hK9vpu2Uk2VAuzZ5eXIDC8aE4ljOXDEBWDCxptpIaJUuuoiPryPOvIYsvY0wwDxOfY49vMqJk6pjqAfzmdmB8D1cH2dWp+3Cnh+XOxmmk8hmZ3PrqN7xXtJxF4ZFdNLPFJWkopEhQaVUrJ2Rr5Hf5V1sTKR86hcJHqTVIy2VZiGzMhoapBRGXKFFO3cStVh9q8aOjwgfACUDZPfkuD9nM/vZ3/qwoyWW5CeRfL31Mv1hpLxGE/EAxGgOus71GKXVNy+M/ZEFXZ3a7rFh0f68o5zSlXZ1bSWDAfFRBglM1L1okoX59+Ea1Uf1n/siBsmU4YJAyxZzMbbHTKj1d1uyEjkdwb2OGOGdGI0cmRkzFbapUDyBtiCXZj3HkFHd4b2yA9e/h1afxlr/AJvs88PQ5VVJIG7c8Q/F1wLWmAdcCfWJU+zZzXg5lUZUAI1WBpFDbEgMf/JwunC4zgGSSVIkcgmMtJIQdYA3NbnlhrM5cyMFeNHQg3qGrc+seX24mYMNrS2IJQXCdFWwcLXLR6crFGh29EUT5sTufaTiNxVSurSB21tq5i9i/LsnzvfwvcTM3xhY544SrEyciKr7TZ5G65DfHvMcJVg9FlLmydclX5rqojYCuVbYskueXucSfVLRsALOzZyDLTuAsqlG0M6tYCssUhJCqTVOhArfS/7O9o/E4Rfx8t2w+VzXUCPQ/qk+rfkQS/PwfWGDiEh21sDHJu2nRZ+N56QB6gPDHhOBbHV1TWxYlo250qD0ZBdIiKL3pV3J3xbLSqsqJmDlZuraaR27QVCwdkDvQoEpoJB2vuO211jzHw+N8qMygdWaMSgFxsxUMASBXgOVbYmHo4tVog5hvzT81AUH87zoD6r54k/k1uq6kGNY9OgBUcUtVSnrNqHLwxIvwBKIRHkI5TqcAuLBFVov5NA+G973zuqqYcomnSVFVXLu9mPEWSQNrGosARZkkbY71TMRzwk2cIdVCkhvlDkNj47d3j4+V5nimMka9Fa284HJN5iSPLoC1hRsKuyaJ7u+gTiOYw5LFJXV1HZZFZSO7YncVh7Ow9Y0YlVSpkNDnfxUvO9ueKKTjcEbyiWFKRiF6sBiQpnsk3puoG7OzauzpOzNa2k0wQNNFEvcCc6qXBwtk/M++MuDzjjRGjvxVZQdO3ctDDv+lr6Ll/KXLV9bRSL9en2YhS8cyq9rqhp+M7o7Jjkhi/btTql9ErfqIAZ7LTRz5SaaOFGoyBAmkHSB2SSWoMAQTv3Gu4Y2Co/F0HqQJ8yR+6pMclLi49IgJzMOhFNNJG2tU2BuRSqugog6qYAGyQMXQxn5eG5maExq0WVRlqkBlY3ztuwFsbHSCfBhidw/PMrCCeNY302hjNxuqUDosAqQCOwe7kWo1KpSaWy2J5gHlvnzmCfJAceas8LgwYyqa4Z7pv6zn9UX8mPBg9039Zz+qL+THgxvb+ULOV1zgv6PF9AYkZnKrKhSRQytzB+v+O992I/Bf0eL6AxNxx3Eh5I3W0aLOZmDMJJ1WSlckBWb3wVeNFbUB2iOtYnS1CyNtyORsAucHyss/wDZlj+3U/8ADfyxIz3CUlIY6lcCg8bFHA51a8xe9Gx5Yj+8MwvoZkMP/wB0KsfrjMf8Mbe2a9oktG8tyfMAk+3nqq7SE5GMwx0zJB1ZsNpeRjRBGwMYB+vD/wCTIv6KP9xf8MRazg78s3slSvta/swzmp88q2kWWkP7IkkU+wstfbis0rz3S0ecfKcxrKsPyeg9HUv0XdR9QasNyZEX2rdK3Du7/UCSD9WImX6QBVHvlJIn+UTDJovyZNa1y+ViRF0hyz7DMQm9qMig+qib+zFb+HrDkfEaeqYe1esvloJAGWNPYgU/YAfaMO+8F7jIPISyf9WHEdGHZKkdxBFewjHlIH1k6rUjYEX/AHeZ7/rxml7YDlZDTMYXuDLKl1dmrJZmJq63YnYWdvM4gZHjLTIziNVUGrkdkNUrAkGPYEMO/wBpxKlzLq4GixtvdC7HeRzqzWM9NmEbJzRMQvWRBNRK0P8AR4kbmwJKmwR4isW0v8wkAfKg8FsLQx5mRharER4iYkfZFgbMSDmkY3A3lYbk0B+a5kkCsZCHPe+2vK5lhsewGYG/j9ypdS3akjN6eUQGLBeE5gSK5lmJFcweQeB2/wBZXbEL2taRroChve+iabrXiDsQVWHSMLQ9bL/Rx/7VvwsRMzmptS6eqCq6iQByzU7IoFdWK2a+Y7j5GmPCc1S1NNYUizr5lQt7S77gvubBYgUAMTOFcPlQOJNbs8kTaiANo2X0iWNnStbYjaAnJV+0Ck6iqk7bkC9rIo+RJ+vHvDawbk2TdcyaFeA7sNxZEK5ezv3dw3vb/PPfFJLsY91bDd09LKEFsaHjhUlBAII3/vx5fKqwoqCPCv8ADEXNcYggpGca6oRr25D5BEtj9WJsZUe6GifDVRJaB1T2azLLp0LqsgHyBI9n24fony+3/t/HFVDxuXtdZlJ1F9nT1TkrQ3bTJsbvb1bnfDv5fA9KDMg+HUO32pqH24u/C1ATz8CD8KPaNhS8nkRGCBZ3sXvX93Pww5mcuJFKtqAPerMh2N7MhBG48cQP/UC/0WZ/+tN/04Bxtj6OVzJ9axL9ryAezEmcM+nFoiPL5SdUuMkyoM/RWTrklhzcqlAQFlAnG9g0WIYWD449zZzM5c3mOoMVi5kjcaTdAyo0uy3XaBauZAG4le/c03oZZE85Zh/wxK1/vDv5YVOESSEHNS9YAQRHGvVx2NwWBLM9GjRar7sah/ylp8IJ9W8/Ewq4/So0nH4RerN5S/CgTv5CYk4bbjiupVHMgYEHqcpO1gijpbUUverOwPPGhRAopQAPAbfwx6xVdS/SfUf+U4O6qBxKd9ocqyj9qd1jFfRTW/1gYeyPDHD9bmJOskohQo0ogarCLZJJoWzEk13DbFjgwjVxDQB8+pn2hEbowYUDC4rTXCvdN/Wc/qi/kx4MHum/rOf1RfyY8Lja3QKgrrnBP0eL6AxNxC4J+jxfQGJuOM/8xW0aIwYMGEmjBgwYEkY8SwK+zqrA/tAH+OHMLhjGQhV7dHssTZy8BPiYo/8Apw2ei+V+bxfugfwxaYMXivVGjz6lRtGyrF6M5Uf/AB4fain+IOHoeB5dDaQQqfKNBy9QxNwuGa9U6uPqUWjZUnHsxHqSFoI5WcEqJSiIACLpnBJbfkik9+2IQ6MT/wCrdMv5RSZph9RkRP8Ad8BVY0eYyqSLpkRXU8wyhh9R2xgeIcK97AvmVnhXVQOSeJEOo7AKWEh9VePnjp8E69tjHWn1mdgTHsqaggyVoI+AZwf/AJF9/GCJq9Wo3h5uF53bTnU89WWT+5sU3WRKt3xcKBd3NVc79VYY97e+EEuXfiDJZCtLPGsexo6tThxTD17GsaOzecuLQNzTYB8KEj7JVnmYuIQgtNmI2QcynVQEe2aNkPtIxY5HJNPGkgzWZ0uoYAiBDuLF6Yv769eE4LwKDQjNFA0oA1MvxgDd+lnLEb+eL3GGvxDdGATvaB7Z9cKxrd/lVP8A6aib86ZZfKWaVh7V1Bfs78Tsnw6OEVDGkY8EULfrob4kYXGV1Wo4Q5xjxU4ASYKwuDFaaKwYMLhpIwYMLiSEYMGFw0k3NMqKWchVG5LEAAeZPLDlYpellGAoSBrvma9BWcf74TE/g+Z6zLxON9Uan7BfLzvEoxKdvdlTMGDC4FFcK9039Zz+qL+THgwe6b+s5/VF/JjwY2t0CoK65wT9Hi+gMTcQuCfo8X0BibjjP/MVsGiMGDC4imkwtYXBhoRgwYZTMq+sRspZdjvelu7UAb/ycShCjcbzzQwl003qjHa5duREPyl3pieYG2+KjNdNRAWSWMl0FkAqvyOsIosdwtDYkE94xe8MEvVL740dbvq6u9PM1RIF9mrNDe9his6UZ9CjZdZ+rndbjAeRCdJ1UWiIZQdJHMX6rxYyCYIVbyG6lRW6Wkv8WhamYMmxJ0Jm70EHmXywqxuCPHbRZTMdYiuBQYWPUdwd65ijR5XigHFYzlTD1iTTRoqyqxJ7QpTYYbgyUt1QsXyrD/C+NTOIBLEVMhbVqIXQNIZbutRNsBS76Ty3pls4ASa4HIMqy4VnzPHrMbxdojTIKPZNXR3o/wCbFEsxZ7ropS+XekZl0OgPWaBdoD6QJ2HcSNidjiywuEDBwrCRsqDK8LyzxxuMlEjyCwjwoGWuZfs2ANj3HdRQJrFXmpm1ShUlHV6kieOMMupDpoKo7IDBjpWuQG5stqsl2rk/b9H6A9H67Le0DuxFgzASUrHckb250aToa+1ZuqYtdWTYagQezoFZxPez4lVOAOmEZKDUXWUWyEaXFBwGF1qUDcG+4WKu9yZsUpU6HNmrDctQHO62DC9+48x3gROH5tTI5e0kkagjgqdMYIFXsxIDP2b2PleHuMcMXMwvE3yhtuRR7txuPA+ROKjrlSapuDDGU0mNdAIXSABZsACqvnYqvWMM8P4c0MPViV3btVJJTG2JIsCtgTy8BhQmpuDEfIRyLEomYSSAdplGkE78h6qHdfPbCcMzbSxhpImhYkjQ5BNAkA7ePPDhBCY4nnmjZFUxpqVyHlvTrXRpTYjdtTHndI1A91dJ0yUMF6pt30bsq0dQTe+Rs2V5gEE88aJnA5mu7nW55fbhcTBGygZWVXp+hFiJz2dQGpLPxSTVQ7+2q+u/Ddw9N0LaVQjtBQ2pCPzzxWBY2IjZr8CvPGnvGdzPTjLQTGObMRFbI1K2oow5pMqk6fANyvYhTWqYAOgSKlcD48czpBiKFoklvVqFONgDQs6g6kcxoPcRdzjO5TpZlmuVCER6LSyBk1ADSDRW6oUC+nxF4seKZyQIphKaWrtkk0G5FVAptt7J8NjewWEHSENzhU3Szi5hkWmOwUEUtaX16ySyneo0HOhdkHEbo70iEIaE9ZIkblVYhQQlkChS6twd6+vlhniXGYMoA+aSSR5LFkI52VH72AA0yLsOW4xF41k1y0bzwKVXdiprS5DpG1b2pDOu53O/OqNpi23mNV0KNHDbwYfgePRb7K5xJV1RsGHl3HwI5g+R3w9jlXRXj7ZrORxqDCGDWytbUqs9WRpokcipGOq4ztIdkKPG8G7hKnZv2lcK9039Zz+qL+THgwe6b+s5/VF/JjwY3N0C5RXXOCfo8X0BibiFwT9Hi+gMTscd35ito0UcZ+PWY9Q1jcjfagrGzysKymrumU8iMe8vm0kBKm6ZkPMdpGKkb/1gfX3Yrs/0bSZ2dndWNejo+SY2W7U61DRg6X1Cy/ccRl6GQ6iwZ9zdDQB6cj7UuxuQgEbgAAEb3KGxqlJV2c0usJfaKswFHkhVW35bF1Fc9/Xj1JOqlQzAFjSgkAk+AvmcVXCOARQPqidmKhkIJU1qEA3oDtBYI/MksTZO1jmeHxysjSIGMbakJ+S3iPsO/eAeYBwiAmOq8XN11UnUaOdnXrsbVy01f2Ycy+RjjLtGiqZG1OQKLN4nx/8APjh/BgTlQuM5oxwOysqMBsz8huLJvbYWd9tt8c26SRq2UWdpFeeWQa6YNRRQNtIA28gBvy5Y2fugtWQl3I3Tl32wFHyok+wYxvRX42CKIMVJzBUkdwcR0f8Aj+rFtNoebN1yOMd2lTsNxM9f7LxwPo+suQacgllmGodxRer28/SP1nvAGNL0X4OhmjkjZ1WNWpNTkNepbYSKCGBa6Gw7G55ir4rKV4XOGskzqt3fLQe/6OJfuST3HmE8GRvrDD/lxY13YOLBzELNQa2jxDKY219VvsR+IHsFRzchB/bOkn2KSfZiTWImcXU8ag1uzWK2pCt77bF1PsxUF3Sms1MG1LYWJB8Y1159WteVaj4EKNydKZovmMq3vZjE5BCEjSVKtpII+TupXy9mIliIxLINPV7BSaSRrFSRsxoyczpY6rYnmAxsOGKR1pKlVaVmQEUaIWyRzFydYd96IPfiZGEmOLXArNcGnmEbHibNpmdY0UiipQNbmvQFresciNWw3xpeGZhiGjkNyREKx5alO6vQ5ahzHcwcDYYb4hGDPBqAKnrRR3GoptYPPsCQeq/HETV1DizRiIFkk68qxrn39U7CybIC7/nLIG4hTrVe0qF8AdArPK9l5F8w49T3f++rn24lYjMKnX+sjD9xlI/42xKrAq0mKrpB0hjyaAvdsaWkZvHnpFcgdrHrAsiTxvMNHl5XjNOqEqaBo9xo7HHIunXSLP6I0B65Ga9o1BDKDtSr3qW7+47YsptBcAVPs3lheBgarb8Q4vw/MaffE7SFb09iVQL2OkKgrlW9nzxYZHpjl3lWNJjLrYKLjYEMTQohFBF8xVjnyuuHflbMCusgzF8hTRoNu0aHVG9m5EnbBleLcQhlR4IZVKsSNaIxvVR30AekfDG11NpELMHkmIX0suODZnLGSTMaF1SLNLXpGu1IRstndwfX4ju6R0P4pmpJ9OZmEg6pmoRotMGjGxQAkUxG+Hc57m2WkLNVltR7aq9F7JKnZh2jfpeWIcLxHY3QdRExP7hXVqdSk6IE9c6rjHGsuiTAIoA35eQQ/wCI9uPoHLZXrcrCAdJCRGyL5KvMWP44xre47E0i3JphBcsqAgtqYEKNRYKKsE7kg91XjoUUQVQqilUAAeAAoD6saeP4pla2zqfWFQwOvc+IlYrpB0CmzRVetj0J6N6wxJVVOr0u5FAo93icWD9EpJoDFmJl7Wx6tWOxdHOnUwALFBfZrw8MajBWObOvVahVqC3vHu5HTwHJZ/gXQXLZNxJGHaRQQHdiTuCDstLyJHLGhwYXCAA0RVrVKzrqjiT1K4R7p36zn9UX8qPBg9079Zz+qL+THgxtboFjK67wT9Hi+gMSZzsB47evYkg+AoHEbgn6PF9AY88Z4isSU3pMNhy5d5PcLrz8PLiVjFxmNVruDWyU7JHvd0ARZ1Hu7gPXXPfcjEfi2deDLu6jtAGubBdvSK8yq7nSLNCvGs3LxhlJ1TNqu6sWDudhVDYHuqhhYekJzCe99aqJGEZmara9KssanZ3ogM3oqGB50Mc76aKxeQ8yIG/rJVdOs2oYEqq6J5+Y51erKv1qCSQF7KJsKkvcuRTkgekzDcbnpSNY5EeR8jX/AHxiuE9Gve0omSUpoiOpCupRQWRl1A2dSg2SurawCKrW5TiCugYkLZA9IEajyphswawVPeCvjWO7XYQZhXuc0nBn78ApWFwgOFxnUVVdKcgJsrKpXWQupRue0u42HPw9uKIcDTLyqI4+rAzoVSBu0elHU2bJC6mW78cbIrfPyPtBsfbhqTIxs4do0Z19Fiqlh9EkWOQ5eA8Bi2m4NMqp1NrjdAnfmsfm+CCXKZlJWZAmZZ+wAboBQACaq2Hq2xZdDeikeUUyxyM/XIp3AAAI1DlzO/PF11UWVSRwqxqS0shUVbEDU7VzJoWcOZCdJIkeL82ygpsR2SNqB3G2G8hzrlD8NTuFSMjmpGIsn55PoSH/AHoR/fiViNN+ej81kH/A1f7pPsxEK4qQyAimAIOxB3BHmDzxXcHlEeUjdyFUR6ySdlUjXz7gAfYBibnCRG9c9DVXjRqsV84By8CDk5gUDxUFXYH/APmj4kBhIqTxOtKPz0yRkV/WYRk/uSNjxxuJOr1SVSEWW5aXIRw39UozA/XzAxG6snKTRD0og6C/6g1Rk1/U6s+3FrIiTIQwDI45HcFW/wC2JaJaqs4dIbiBbUUaSPUTZZdIdWJ72KCMk+OrFxiCuWWOSJEFALI3Mne0tiTZJJc2SSTZxPwFAUXiWT66J4wdJdSLq6vvqxf145rnvcin1qcvJllVFKqXE5YqSxII1EDtO3eTy37sdVwYk1xbkKVxtLeS4/nPcezsqhWmydDVXYl2L6bIu6PYFH14cm9y3iAtkmyhJ5gLLuLuu2a/zz78dS4ZxSPMp1kLal1FbojdTR54l4s7ZyrstKyvRHoi+VfrZWj1mPQyxhiBRSqZjvQT9kc/r1WDBitWOcXGSjBgwtYaggDC4MGBCMGDBhpLhPunfrOf1RfyY8GD3Tv1nP6ov5MeDGtugVJXXeCfo8X0BjF9OJsws7CGOQoQvbClrsD0TVLRvbne/r2nA/0eL6AxOxyHBpcbhOVbWo9tTtmFxaHg8rdUXTeRrHWAgML3JrcrfPxHIcsSJMpLl5rzExUBdUJUBApjZQulLCgKXMmkcxfeTjRvnllllkDGcux0Ak9UkanRQA5N2DZ2LfFsLF1Ey3RR80WDhX7KlpdwVCg7req9R5gg7cvAaBXbScG6nYZ/hQ4epRYI0MQSPPOD65yjpMY0hhUO1SIxYdbIFaXTCQapgdnY6QAGvmMTeK5gw5NYY2ZAgRSyAgoy7sSRVE0KBFXqvbbEviHudQJHG0afGotXIzOGTSFNiQ6V/aABFULrliPo6sVOrtJGAusMVkc8ibJ7PLYrQJLE3zxlLDRotpVzJ1k88zE6dMnAVzuIZOJ/ZNdGeJTK0Y61ZdRpmYi+0qkctN9rVtpvburfoGMl0eZ3smFUZSzLqaOiaYDSAbLBVj1HsgHYbKANBJnnWWKPqWYODqdTaoVF9okd52HIm9gaNQos1IECcCceUY9NgrAQ7RTqwYXBjQkkwoGDETifDEzCBJNVBg3ZYqbXcbrvX+djRw0DqpeI2d26tv2ZBfqYGP8A5wcSsN5iDWjKdtQIvwvvHmOeGEimeKyFYJWHMRuR6wpr7aw2mWHWxr3Qx7DzfsKfYiSD+1hvOymSBboFpIlYHx65A6/YwHsxIyR1NK92C2geqPsn7wy4nyUeabVCJptPyo42rxf41PtCIPYMO8KIMENcurT/AIRjzMCs8Tjk1xsPYZEPsKuP7fljzwVqy0ZY+igBPL0dt/Dlh8kuadQXMx/ZRV9rEsR9QQ+3EvEbIKdOoii5LEHuugoPmECj1g4k4EIxDzWcdJYkWFnR9WuQEAR0LBYHnZ2wcJzzTR63ieE2w0PzoGge7Y+Y+yiZuBS0OUYMGDDSRhawVio6Q8f96p2EaWVvQjQE+1tINL/HkO+g4Vb3hjbnaK0mmVFLOwVRzLEAD1k7Ypsz03ycZAMtk8giu1+oqtH2Y54ekuZTOJJnQ2xFoy0FRjuY1I7Jrkw32588WvD+L6o4khhnzHUswV0Q1p+OQEE7g6JFNEDdcRDwecLk/wCJXmGY8RJ9AVqoenuSY112n6SOv2laxd5bNpKuqN1dfFSGH1jGDk4iDQzOWlhUymRjKh6v0pJAGNd7GOwQB2TvjzBlo6aXJSrE7SAh02VY0FN1i8tOgGRrHNkUYmJ5GVNnGvnMH2PoV0TBih6OdJvfBMUy9XOouiCodO54w29Eb0eX8L/DGV0adRtRtzVwj3Tv1nP6ov5UeDB7p36zn9UX8qPBjWNFFdd4H+jxfQH8MSsxlVkUrIqup5qwBB9YOI3A/wBHi+gP4YcyvFIpXdI5Fd4yA4U3pJsb+1WHrBHMY5ThkrWNE7HlUX0UUeoAfww9jMRT56R5mjeMxrM6IlLelDp3tRvYPy/Z3YvOFdb1Y98V1lm6rlZrltdVyxACDEKllWXFlpHWMKXhcGFxNXKP7wju9CXzsKAb5cwLusPgVhawYAI0SwomZSYyRmNkEQJ60MCWIrbRW3Pxr28sP5nMrGpeRgqjmT9X8cOYbzOWWVCkih0YUysAQR4EHY4knO69RyBgGUgggEEGwQdwQRzBHfj3hEShQFAcgByGI2QE1ydf1daz1ejVeitter5V3y+s4khE/DFeWOUlw0eqgGIU6hR1Dv8A/F3QqXiHxaWZY7yyK8ljsu2kVe5vy/hdAmgZow0joqTMTrJ2oGV4xKnW0Rs0dMN+Quo7uhQXemLYn8LgZEIYV25CASCdLuzjVRIvtVzOGuCZdljYSQxwlpHJWOqYE+k1c2bv9l16IbKZhJwsSp720Xbkkh7oItGwK33BA7v2cS6JEZMKZnsqXClWCsjahqBYE6WWiAQflXz5gYrcpl5DIY9IWE6mkGoMAzENpjOx0vqZmVl2Gw2YDElTmWmKuESDQDrQ25cn0Rq5Crs6f2aO50vTQyq8Qg6sRAnrdWotVWNHixbmWPnvhylblLxDPmIxgRPJ1jhCUF6b+U/go3JJobHe6Bm4MGEhGDBhaw0JMLWDC4aSYzuYWON3c0qqSxHOgLNeeOXw8PmzcRaeWePWQYmkcvEQ1AK9boe/URVb1jX+6NmCuSKrzkdE28yW/wCWsVE/Ciwy8CjMCJ5VV1lRq6tO1RZ0BGyDshiOewoXEiTnkuNxp7SpZsPUleehHRyHMxJLMNZh1RhD6OzGQMf2tpNgdvXjbcQz8eWhaSTsxoPkjzAAAHmQMUXTTpI2Q6kpoAl60G0LW6RFox2WFAsApJ5DwrGX6W+6Vl58nJEurrDpugdPYdRJuQCFBBonmN9sMNtbhaGhnDUi1pF0euy6Hwji8ebiEkJJU2NxRBHMEYoOkfREC8xk1CyDd4q7EqghirLyuwD5keO+Mj0a90SLKZURWAw6xmJVmphmBEFC2Afi7a9Q5ew6oe6Bl8xGVRJW1O8REZpgU1lqNqR8WgcGxYYcqapBtwTFnEUgHxdHuueZnpFK+YE4OllNoATSi7rfmDZvxs+OOy8Czby5eOSXSHcaiF5Le4G5JsCrvvvHMOP8ByuVzZjZ5FVdLEMA4ZDRIVlog81FrXmMa73NeKNPDNr59cW9XWANQ8rBxRTJDiCud9Pc6nXcx5yZ58wuce6d+tJ/VF/KjwYPdO/Wk/qi/lR4MdIaLtLrnB5AuVjZjQEYJPgALJ+rHBM900m9+S5jKs2WEjalVORUsCesHy7Ylz3WWHLHfuBj/RovoD+GOTdN/c8jTPwRwFIkzTOd9REehVL7aqK7lhsK5XQxo+kfhzVe2trqDEgBsudIOuBsVZUmAfvot97nmWmSLMe+ShkbNSOeq3T4xY3Gk8yDqsXvRA7sXvD+MxZhdUTaloENTAEFmUFSwAYFkYbf3i8l7juZZ8i2plcLMVUg7lVSNBqHdsoAvehvhuTofI13BJTMrOoaBY3bRLG7vGsoGt1mNsundUJBo3z+Ko9nXexxEgxjRSa7ugha2HpDA8giV7kZpFChXu4W0Pq27IDdnUaBNUTeK/pjk5nRGhMjKp+MjQjtKSDqrm2nSRoG5DEgEqBisyvAJkmMnVTC+v8AQlgRv9ImWc9oSE7FdPLcHuxd9LJsyMqfeSMZmZR2dFopNuw1kKSFBA35kHGV7REbqxjiCDsqjopBI8qyIXXLhNzfZkftrp0tv2bstQoqFs9oDXySBQWYgKASSTQAG5JJ5ADGO6BQ52KR4szHIMvp1RtJ1ViTUdS/Fu2x1WPUeXfZ5LpJBn3lywWStLAlhpDL6B0kGwd++vr2wUKBs7oMAZ/lTrVLnknUq3yHEo8wuqFw63Vi9j4EGiMU+Uz2dOfeOSIDLDVTaaFV2CH1WWJ2K1tvyqzP4B0djySFYtR1GyzkEmuQ2AAAs8h3nFpjQXMY5wYJBwJ18cc1TkgSsv024f1wiHvlYKYmmLAEmgGtSKI3q/E7jni3XjMMaqHnViEDarssBsWGm7JIOwvfGH6X8L6/PtE0kkI6oSalBOuyUI1HZSqovZG5vyxC6RgyQ5QGWXUITv2l9FyLZAAhNKBZ57eO991MsY0zA6Aa/PmotZULjECdNfdbLgnR+RM1JmffHWRygkDtdoN6OqzVKOVD6twbPpDwpszl3iR9DNW+9bEGjW9Gq2+3cGq9zrNCXJq41dogkMRs2lQ2kDkpI1Ab7Nd741GK6lUmpcDppgDTTCGtIEO15qDwPh7ZeCOJ3MjIKLG99yQNyTQBAFnkMVec6MyvnkzIzBVF09imsAbFBvp0tuTY7+/atFhcRbVc1xcNTM4HNMtGiZzjOI3MQBkCnQDyLUaB8rrFP0Szmbljc51NBDUtroJG92tnYGgD3786s32EJrnywg8BhaQPHmnGVC4vxmLKR9ZO2lboUCxJNmgB5A+WH8lnUmjWSI6kYWDuPLkdxuCKOIfEUyuaAhmaN7NhNYDWO9dJDXv3Yn5XKrEipGoVFFKByAGH3LBE3e0JZlOX9ePWM3J0NBz4znWnajorewumtWr0fLT4i98TelPFPe2WeQmqH+QPM8vbi1lAVHtZTMkxy0O3VU1qvZU3PImNAOew8zhYz3QfdQlyeZXK5JImkKhmeUsQLvsqFI7l3N1vW1YteB9MZ8zAskkaxMbBAIcGjVqbPZJ/yeZ5xlukBljkWWMTyM6smuyECa9YFEbEUNNVzPMDHReDxJJEOp06AKoEdnyPgRjvVvpjeAcX1y2zc74yZwBy8lw/r7uMpUKdOkD2jjksOIjTfPIxyOyXjhOcjEcp2DBwQBzAI38t8RctNHFmcsB1IcybqqhG0sCti5CzUSL25HFrLlPDHNOKcEbN5p5YVDRxyXJmFZQqaAhOti+kaQARyv6qx16fDVKQqUW3AkCW5HtjXC4n0ejx9XiXtr1ILW3d8ZMEQMwRjP7LoXSFspncwIM0JFMLsth41AIgGYLncuqdUwBbYXQPccZLpVwLh0MbCB5DIVRlYyKytcjRMu4vWuh7BG32Y0KcJXNu6XFJ1nxpSR3GrVD711L1a2R1O2zd91yOHuK+5/LmE0lolIVFDB2+Q7SAkCIAnU5uq9nPHMrUgwlh1GF6mm+nxvD9swZcPMHbyKpei3Q/huZy0TSysZXDkgSD5LgHYL/XiJ+kp7xi74Twjh8UQdMxJEHVZiGmiegqswcmmWwuprU8gTdC8eujvQOTJJGqiCRopWlV3eW9bIIiaC8tIU0b7QBxVcd4AMpCIiISzp1SJ1rgm4ny2skoACIZGXUaHlqo4gA1oV7WMosDnAAgapnpBl4+I5yVop4lVOrjBJvUdwdO9mm7NAHfw54vfcuyhSKc2COt0gjkdA5jy7WKqIyZXJN1uiWV2JkQ+l1slAAq2oOwNWrIp5lSRjbdF+Ee9MrHEfSAt/ptufq5ezFIaA6eaw8NSu4jtIzknz0H3suO+6d+tJ/VF/KjwYX3Tv1pP6ov5UeDG4aLqrr/AAL9Hi+gP4YxvTqD3xm8uY6ZYkmjkIPo9cvV7Gx2lFmhZBAvnjZcC/RovoD+GHxw+P8Ao0/dX/DGOlVNKoXDqPUEH2K0ESIXNuHRPw4o+W1MiWGiNHUrEEKKWx2rOqyRvsQSDZ5PiiR5ezLEM8uu5JJolL63sllkcGzGbVHWkIC7Dnt/yfH/AEafur/hhyGFUFIAoJulFb7C9vIDEqlYPMxlRDCFgW6WZjrF05nLFd9mmyun/wCZpMhVtQNDI6tG1l6769N0tkpT76iVepZmDSZJ360B7Q9XJVegUKhiaIYb46Bfmfrwt+Z+vFdw2TtO6wfRvpDLPPljJOjqyvarLltRLQ5ZlMiI17SjNAACwNNjvxtIMhGjM6Rorvu7Kqgsf6xAs+3Ei8GEXTomBCznCuD5qPPTSyy6oGDaV1k8yCo012dIBF2fLmcS4OlcL5o5Ya9YLDVp7BZASyg3zFHu7j4YuMR4+FRLKZhEglIouFXUR5mr/wAdvDFxqB8l45QIxpuoxGi5pxDijSdY4c6nDEcz6Q2GnvG6ivVhM1l4lLmRZFYBOr1UNivbYhQd71DmK+rGm4h0HkYt1MqgH0dQNrdnusGth/neXP0LV8v1ZcB6QFwn7Nk94O5J358rvHoa3G0CGBjhGARB0kajoJXFo8NVBcXgzkggjWDofGFS9Bs0IZGU9mMoSSRp0iMWLutgCwv6Pnixh6caBIs6qJRNpQO3Ur1csbTRF2kXs7K0OqiDIvgdvHD+HRZedocw5LNCz9YLiRVQrrAfVYcKyMTYpTfjhffOU69Ii+ZHWKCrnMZtQW6wRBCCwIJYrROx2HhfL46pSq1i6mMQFu4RlSnSDX65TmY6erqljRBrVtAbWukEnMrbGiBRyzbb7si2CTTPDun5aJC0WpwuWDnWiAvmBldwu7BbzVg0R2HFja/UPEci0as+YlUtGshX33mmpWogkh9/SDeQ7Rob4fzM2RRmWTMzBlFsDmc3YAYDft9xdT6mDcjeMcDZas7qFB7o6yIknVsqjtMqssjMpyk2aAXYb3HXdZ0+JAidNpPfsOWKGO5GemSRJEKLRsPQvYBqG432NYtFznDgpb31KAtWTmc2tWJD3uDsIpb8ND3VHHnjE+UkgfLxzvrWRY7IlmdWll97EAyG61hkNGh7Rd/DPbSrNeRoVTXD3U3CmRPKdFkydTQDLhWKzoidU++g6X7RXayyFuRA591467jGcK6MJwrrMzLMXjVaChNxbELVHtHt13bk+zUcJ4qmaiWWK9LXswogg0QR43jT9RrN4hwfTBtGJg668/vVZfp3DO4WmabjOZHn/MqZhjOZUSKVNHvF7ixigk47mhxEQCH4ih2qb0asvrrSKO2m77uZGH+mPB581CqZaTQQ1sCxQMPpAGqO9Vv7BjC7hg6GVCIcPY+HNdG7mOSrs7wGJmDPEA6nZl7LfWtHuxYQgaGA/wA1/wBsSs4kkWUW/j5VEaklS2ollVjS78iTftPfjPZnjjxxq0mWkUKSZGplXTUlBbsrRVBqNg7ja1xxfwnFMov4a/tKZEAF0RmZHdPPwVdalTq1mVx3XtMzE4iI1EKJ0t4Zm5Yqy2w71EnVlgdiDtWnT5g88cfyeUzUrvkoEd+2S0SEldSErqO9Uu/aO2O15/jahJBPlcyItKkntxgB0UlWYVuGJUkHn2avnqOBcPhhhT3vEkSsqtSBe8A7svpc/S3vHsvov1Jv0ngRw7GSRkTBgnJzzgnHdHisxZWq1nvfABxicgaE59lyjh7Jk8rHDI3WlSzLp1RSwy7FhZ5Lq23o7XR7rDi3TLMxRnLGUtINnloKdx6MZFEiv9ZzPdtueg8a6K5fObzJ2/217LfX3+o3jL8b9zgmD4qQyPH+b1ABin9GWBo1zXYVuOVaeDxNSrWqOquMkmT5rnVuF4llxYfT3x/dU0/unZl6A6uId7IpYgd5GtiOWLDN8PGUeSVptcjWVknsiSPTTR6RsxLUK/ZdGXkRj1lvclP+szG3gif3s392NbwvorBAQ1NJIoADynUwAAA09y0ABsL2xBgd/UnR4fian+t5EnTyH8eKpujPRxpJEzOZUqEFQROQzIOdu1BjW+lW3XGxwYMWgQuvRotpNgLhPunfrOf1Rfyo8GE904/+6T+qL+THgxqGia7DwL9Gi+gP4YnYg8C/RovoD+GJ+Oc7UrUNEmFwYXCQkwuDBhpIwuADC4kkisGDBgQjC4MGGhZjiPRJpn1O2XbtuwLQylqdTGVZhONSmMlSvKu7YU0OhklxkyxMYggQsmZYgRuJVBLZok06qd/CuWNZgrE7iowFk8t0JaNGjVoNDxCJlMWYIaMKYwGHvqiQh06udVvsMOTdEJH6y3gAkCBwsWYUHq9IU0M1VgIo1c6AGNThcO4ogLHx9BmU2rwghgwITMgggzHYjNWP0iYHxDEdwr0ehDlmbXDbMGJEeYHaExzIIrNbETEtt6uW2Ndgw7ilATWZyqSoUkUMjbFWFgjzBwmTyaQoEiUIi8lXYbmz7SSTfecPYMKTEJowYXBgSRhCuFwYEIrBhcR/fqVd7b70e7ngJA1TAJ0T+DDIzi+PlyPmP4gjCDPIeR+w95AH2kYVzd07Tsn8GGTnEutQwpzaVeoVdc+/wwXDdK07J3BhoZtD8oeGPXXrem9/D6v8R9Yw7huiCuF+6f8ArSf1RfyY8JhfdPH/ALpP6ov5MeDGsaKlUnSL3TOI5XMyQwZjRFGdKr1cTUKG1shJ9pxXfDDxX5191B+HgwYlY3ZK4o+GHivzr7qD8PB8MPFfnf3UH4eDBhWN2CLij4YuK/O/uoPw8HwxcV+d/dQfh4MGCxuyJKPhi4r87+6g/DwfDFxX5391B+HhcGHY3ZFxSfDHxX5391B+Hhfhj4r87+6g/DwYMFjdkSUfDHxb5391B+Hg+GPi3zv7qD8PBgwWN2RJR8MfFvnf3UH4eD4Y+LfO/uoPw8GDBY3ZElHwx8W+d/dQfh4Phk4t87+6g/DwYMFrdkSUfDJxb5391B+Hg+GTi3zv7qD8PBgwWt2RJR8MnFvnf3UH4eD4ZOLfO/uoPw8LgwWt2RJSfDJxb5391B+Hg+GTi3zv7qD8PC4MFrdkSUnwycW+d/cwfh4Phk4t87+6g/DwuDBaNkSUnwy8W+d/dQfh4T4YOK/Oh/scv6/6PxwYMFrdkSUnwwcU+dD/AGOX/Dwo92Lio5Zr7nL/AIeDBgsbsiSk+GDivzof7HL/AIeF+GHivzr7nL/h4MGCxuyJKPhh4r86+5y/4eD4YeK/Ovucv+HgwYLG7Ikqk4n0tzWZlaWeXVI1W2lBekBRsqgcgBhMGDEoSX//2Q=="/>
          <p:cNvSpPr>
            <a:spLocks noChangeAspect="1" noChangeArrowheads="1"/>
          </p:cNvSpPr>
          <p:nvPr/>
        </p:nvSpPr>
        <p:spPr bwMode="auto">
          <a:xfrm>
            <a:off x="63500" y="-676275"/>
            <a:ext cx="18383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13315" name="Picture 3" descr="Connect-the-Dot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D45A3705-CEFD-40B9-BBEE-9F2A91B738B4}" type="slidenum">
              <a:rPr lang="en-US" smtClean="0"/>
              <a:t>13</a:t>
            </a:fld>
            <a:endParaRPr lang="en-US"/>
          </a:p>
        </p:txBody>
      </p:sp>
    </p:spTree>
    <p:extLst>
      <p:ext uri="{BB962C8B-B14F-4D97-AF65-F5344CB8AC3E}">
        <p14:creationId xmlns:p14="http://schemas.microsoft.com/office/powerpoint/2010/main" val="347407145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04800" y="685800"/>
            <a:ext cx="7543800" cy="2057400"/>
          </a:xfrm>
        </p:spPr>
        <p:txBody>
          <a:bodyPr>
            <a:normAutofit/>
          </a:bodyPr>
          <a:lstStyle/>
          <a:p>
            <a:pPr eaLnBrk="1" hangingPunct="1"/>
            <a:r>
              <a:rPr lang="en-US" sz="4400" dirty="0" smtClean="0"/>
              <a:t>Student Success Plan (SSP) Alignment with IEPs, SOPs, 504 Plans, and IHPs</a:t>
            </a:r>
          </a:p>
        </p:txBody>
      </p:sp>
      <p:sp>
        <p:nvSpPr>
          <p:cNvPr id="3075" name="Rectangle 3"/>
          <p:cNvSpPr>
            <a:spLocks noGrp="1" noChangeArrowheads="1"/>
          </p:cNvSpPr>
          <p:nvPr>
            <p:ph type="subTitle" idx="1"/>
          </p:nvPr>
        </p:nvSpPr>
        <p:spPr>
          <a:xfrm>
            <a:off x="1143000" y="3505200"/>
            <a:ext cx="6781800" cy="3048000"/>
          </a:xfrm>
        </p:spPr>
        <p:txBody>
          <a:bodyPr>
            <a:normAutofit fontScale="92500" lnSpcReduction="10000"/>
          </a:bodyPr>
          <a:lstStyle/>
          <a:p>
            <a:pPr algn="r" eaLnBrk="1" hangingPunct="1">
              <a:lnSpc>
                <a:spcPct val="90000"/>
              </a:lnSpc>
            </a:pPr>
            <a:r>
              <a:rPr lang="en-US" sz="2000" dirty="0" smtClean="0"/>
              <a:t>Patricia L. Anderson, Ph.D.</a:t>
            </a:r>
          </a:p>
          <a:p>
            <a:pPr algn="r" eaLnBrk="1" hangingPunct="1">
              <a:lnSpc>
                <a:spcPct val="90000"/>
              </a:lnSpc>
            </a:pPr>
            <a:r>
              <a:rPr lang="en-US" sz="2000" dirty="0" smtClean="0"/>
              <a:t>CT State Department of Education</a:t>
            </a:r>
          </a:p>
          <a:p>
            <a:pPr algn="r" eaLnBrk="1" hangingPunct="1">
              <a:lnSpc>
                <a:spcPct val="90000"/>
              </a:lnSpc>
            </a:pPr>
            <a:r>
              <a:rPr lang="en-US" sz="2000" dirty="0" smtClean="0"/>
              <a:t>(860) 713-6923</a:t>
            </a:r>
          </a:p>
          <a:p>
            <a:pPr algn="r" eaLnBrk="1" hangingPunct="1">
              <a:lnSpc>
                <a:spcPct val="90000"/>
              </a:lnSpc>
            </a:pPr>
            <a:r>
              <a:rPr lang="en-US" sz="2000" dirty="0" smtClean="0">
                <a:hlinkClick r:id="rId3"/>
              </a:rPr>
              <a:t>patricia.anderson@ct.gov</a:t>
            </a:r>
            <a:endParaRPr lang="en-US" sz="2000" dirty="0" smtClean="0"/>
          </a:p>
          <a:p>
            <a:pPr algn="r" eaLnBrk="1" hangingPunct="1">
              <a:lnSpc>
                <a:spcPct val="90000"/>
              </a:lnSpc>
            </a:pPr>
            <a:endParaRPr lang="en-US" sz="2000" dirty="0" smtClean="0"/>
          </a:p>
          <a:p>
            <a:pPr algn="r" eaLnBrk="1" hangingPunct="1">
              <a:lnSpc>
                <a:spcPct val="90000"/>
              </a:lnSpc>
            </a:pPr>
            <a:r>
              <a:rPr lang="en-US" sz="2000" dirty="0" smtClean="0"/>
              <a:t>Jay Brown</a:t>
            </a:r>
          </a:p>
          <a:p>
            <a:pPr algn="r" eaLnBrk="1" hangingPunct="1">
              <a:lnSpc>
                <a:spcPct val="90000"/>
              </a:lnSpc>
            </a:pPr>
            <a:r>
              <a:rPr lang="en-US" sz="2000" dirty="0" smtClean="0"/>
              <a:t>CT State Department of Education</a:t>
            </a:r>
          </a:p>
          <a:p>
            <a:pPr algn="r" eaLnBrk="1" hangingPunct="1">
              <a:lnSpc>
                <a:spcPct val="90000"/>
              </a:lnSpc>
            </a:pPr>
            <a:r>
              <a:rPr lang="en-US" sz="2000" dirty="0" smtClean="0"/>
              <a:t>(860) 713-6918</a:t>
            </a:r>
          </a:p>
          <a:p>
            <a:pPr algn="r" eaLnBrk="1" hangingPunct="1">
              <a:lnSpc>
                <a:spcPct val="90000"/>
              </a:lnSpc>
            </a:pPr>
            <a:r>
              <a:rPr lang="en-US" sz="2000" dirty="0" smtClean="0">
                <a:hlinkClick r:id="rId4"/>
              </a:rPr>
              <a:t>jay.brown@ct.gov</a:t>
            </a:r>
            <a:r>
              <a:rPr lang="en-US" sz="2000" dirty="0" smtClean="0"/>
              <a:t>  </a:t>
            </a:r>
          </a:p>
          <a:p>
            <a:pPr algn="r" eaLnBrk="1" hangingPunct="1">
              <a:lnSpc>
                <a:spcPct val="90000"/>
              </a:lnSpc>
            </a:pPr>
            <a:r>
              <a:rPr lang="en-US" sz="2000" dirty="0" smtClean="0"/>
              <a:t> </a:t>
            </a:r>
          </a:p>
        </p:txBody>
      </p:sp>
    </p:spTree>
    <p:extLst>
      <p:ext uri="{BB962C8B-B14F-4D97-AF65-F5344CB8AC3E}">
        <p14:creationId xmlns:p14="http://schemas.microsoft.com/office/powerpoint/2010/main" val="34380856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704088"/>
            <a:ext cx="8229600" cy="896112"/>
          </a:xfrm>
        </p:spPr>
        <p:txBody>
          <a:bodyPr/>
          <a:lstStyle/>
          <a:p>
            <a:r>
              <a:rPr lang="en-US" sz="4800" dirty="0" smtClean="0"/>
              <a:t>Alphabet Soup   </a:t>
            </a:r>
          </a:p>
        </p:txBody>
      </p:sp>
      <p:sp>
        <p:nvSpPr>
          <p:cNvPr id="4099" name="Content Placeholder 2"/>
          <p:cNvSpPr>
            <a:spLocks noGrp="1"/>
          </p:cNvSpPr>
          <p:nvPr>
            <p:ph idx="1"/>
          </p:nvPr>
        </p:nvSpPr>
        <p:spPr>
          <a:xfrm>
            <a:off x="152400" y="1676400"/>
            <a:ext cx="8153400" cy="4876800"/>
          </a:xfrm>
        </p:spPr>
        <p:txBody>
          <a:bodyPr>
            <a:normAutofit/>
          </a:bodyPr>
          <a:lstStyle/>
          <a:p>
            <a:pPr>
              <a:buClr>
                <a:srgbClr val="C384EA"/>
              </a:buClr>
              <a:buFont typeface="Arial" pitchFamily="34" charset="0"/>
              <a:buChar char="•"/>
            </a:pPr>
            <a:r>
              <a:rPr lang="en-US" sz="2600" dirty="0" smtClean="0">
                <a:solidFill>
                  <a:schemeClr val="accent1">
                    <a:lumMod val="60000"/>
                    <a:lumOff val="40000"/>
                  </a:schemeClr>
                </a:solidFill>
              </a:rPr>
              <a:t>SSP</a:t>
            </a:r>
            <a:r>
              <a:rPr lang="en-US" sz="2600" dirty="0" smtClean="0"/>
              <a:t> – Student Success Plan</a:t>
            </a:r>
          </a:p>
          <a:p>
            <a:pPr>
              <a:buClr>
                <a:srgbClr val="C384EA"/>
              </a:buClr>
              <a:buFont typeface="Arial" pitchFamily="34" charset="0"/>
              <a:buChar char="•"/>
            </a:pPr>
            <a:r>
              <a:rPr lang="en-US" sz="2600" dirty="0" smtClean="0">
                <a:solidFill>
                  <a:schemeClr val="accent1">
                    <a:lumMod val="60000"/>
                    <a:lumOff val="40000"/>
                  </a:schemeClr>
                </a:solidFill>
              </a:rPr>
              <a:t>ILP</a:t>
            </a:r>
            <a:r>
              <a:rPr lang="en-US" sz="2600" dirty="0" smtClean="0"/>
              <a:t> – Individualized Learning Plan </a:t>
            </a:r>
          </a:p>
          <a:p>
            <a:pPr>
              <a:buClr>
                <a:srgbClr val="C384EA"/>
              </a:buClr>
              <a:buFont typeface="Arial" pitchFamily="34" charset="0"/>
              <a:buChar char="•"/>
            </a:pPr>
            <a:r>
              <a:rPr lang="en-US" dirty="0">
                <a:solidFill>
                  <a:schemeClr val="accent1">
                    <a:lumMod val="60000"/>
                    <a:lumOff val="40000"/>
                  </a:schemeClr>
                </a:solidFill>
              </a:rPr>
              <a:t>IEP</a:t>
            </a:r>
            <a:r>
              <a:rPr lang="en-US" sz="2600" dirty="0" smtClean="0"/>
              <a:t> – Individualized Education Program</a:t>
            </a:r>
          </a:p>
          <a:p>
            <a:pPr>
              <a:buClr>
                <a:srgbClr val="C384EA"/>
              </a:buClr>
              <a:buFont typeface="Arial" pitchFamily="34" charset="0"/>
              <a:buChar char="•"/>
            </a:pPr>
            <a:r>
              <a:rPr lang="en-US" dirty="0">
                <a:solidFill>
                  <a:schemeClr val="accent1">
                    <a:lumMod val="60000"/>
                    <a:lumOff val="40000"/>
                  </a:schemeClr>
                </a:solidFill>
              </a:rPr>
              <a:t>SOP</a:t>
            </a:r>
            <a:r>
              <a:rPr lang="en-US" sz="2600" dirty="0" smtClean="0"/>
              <a:t> – Summary of Performance</a:t>
            </a:r>
          </a:p>
          <a:p>
            <a:pPr>
              <a:buClr>
                <a:srgbClr val="C384EA"/>
              </a:buClr>
              <a:buFont typeface="Arial" pitchFamily="34" charset="0"/>
              <a:buChar char="•"/>
            </a:pPr>
            <a:r>
              <a:rPr lang="en-US" dirty="0">
                <a:solidFill>
                  <a:schemeClr val="accent1">
                    <a:lumMod val="60000"/>
                    <a:lumOff val="40000"/>
                  </a:schemeClr>
                </a:solidFill>
              </a:rPr>
              <a:t>504 Plan </a:t>
            </a:r>
            <a:r>
              <a:rPr lang="en-US" sz="2600" dirty="0" smtClean="0"/>
              <a:t>– Provides protection under the Rehabilitation Act – Section 504</a:t>
            </a:r>
          </a:p>
          <a:p>
            <a:pPr>
              <a:buClr>
                <a:srgbClr val="C384EA"/>
              </a:buClr>
              <a:buFont typeface="Arial" pitchFamily="34" charset="0"/>
              <a:buChar char="•"/>
            </a:pPr>
            <a:r>
              <a:rPr lang="en-US" dirty="0">
                <a:solidFill>
                  <a:schemeClr val="accent1">
                    <a:lumMod val="60000"/>
                    <a:lumOff val="40000"/>
                  </a:schemeClr>
                </a:solidFill>
              </a:rPr>
              <a:t>IHP</a:t>
            </a:r>
            <a:r>
              <a:rPr lang="en-US" sz="2600" dirty="0" smtClean="0"/>
              <a:t> – Individualized Healthcare Plan </a:t>
            </a:r>
          </a:p>
          <a:p>
            <a:pPr>
              <a:buClr>
                <a:srgbClr val="C384EA"/>
              </a:buClr>
              <a:buFont typeface="Arial" pitchFamily="34" charset="0"/>
              <a:buChar char="•"/>
            </a:pPr>
            <a:r>
              <a:rPr lang="en-US" dirty="0">
                <a:solidFill>
                  <a:schemeClr val="accent1">
                    <a:lumMod val="60000"/>
                    <a:lumOff val="40000"/>
                  </a:schemeClr>
                </a:solidFill>
              </a:rPr>
              <a:t>F</a:t>
            </a:r>
            <a:r>
              <a:rPr lang="en-US" dirty="0" smtClean="0">
                <a:solidFill>
                  <a:schemeClr val="accent1">
                    <a:lumMod val="60000"/>
                    <a:lumOff val="40000"/>
                  </a:schemeClr>
                </a:solidFill>
              </a:rPr>
              <a:t>ERPA</a:t>
            </a:r>
            <a:r>
              <a:rPr lang="en-US" sz="2600" dirty="0" smtClean="0"/>
              <a:t> </a:t>
            </a:r>
            <a:r>
              <a:rPr lang="en-US" sz="2600" dirty="0" smtClean="0"/>
              <a:t>– Family Educational Rights and Privacy Act </a:t>
            </a:r>
          </a:p>
          <a:p>
            <a:pPr>
              <a:buClr>
                <a:srgbClr val="C384EA"/>
              </a:buClr>
              <a:buFont typeface="Arial" pitchFamily="34" charset="0"/>
              <a:buChar char="•"/>
            </a:pPr>
            <a:r>
              <a:rPr lang="en-US" dirty="0">
                <a:solidFill>
                  <a:schemeClr val="accent1">
                    <a:lumMod val="60000"/>
                    <a:lumOff val="40000"/>
                  </a:schemeClr>
                </a:solidFill>
              </a:rPr>
              <a:t>HIPAA</a:t>
            </a:r>
            <a:r>
              <a:rPr lang="en-US" sz="2600" dirty="0" smtClean="0"/>
              <a:t> - Health Insurance Portability and Accountability Act of 1996 </a:t>
            </a:r>
          </a:p>
        </p:txBody>
      </p:sp>
      <p:sp>
        <p:nvSpPr>
          <p:cNvPr id="2" name="Slide Number Placeholder 1"/>
          <p:cNvSpPr>
            <a:spLocks noGrp="1"/>
          </p:cNvSpPr>
          <p:nvPr>
            <p:ph type="sldNum" sz="quarter" idx="12"/>
          </p:nvPr>
        </p:nvSpPr>
        <p:spPr/>
        <p:txBody>
          <a:bodyPr/>
          <a:lstStyle/>
          <a:p>
            <a:fld id="{D45A3705-CEFD-40B9-BBEE-9F2A91B738B4}" type="slidenum">
              <a:rPr lang="en-US" smtClean="0"/>
              <a:t>15</a:t>
            </a:fld>
            <a:endParaRPr lang="en-US"/>
          </a:p>
        </p:txBody>
      </p:sp>
    </p:spTree>
    <p:extLst>
      <p:ext uri="{BB962C8B-B14F-4D97-AF65-F5344CB8AC3E}">
        <p14:creationId xmlns:p14="http://schemas.microsoft.com/office/powerpoint/2010/main" val="6689311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4800" y="304800"/>
            <a:ext cx="8763000" cy="1143000"/>
          </a:xfrm>
        </p:spPr>
        <p:txBody>
          <a:bodyPr>
            <a:noAutofit/>
          </a:bodyPr>
          <a:lstStyle/>
          <a:p>
            <a:pPr>
              <a:lnSpc>
                <a:spcPct val="90000"/>
              </a:lnSpc>
            </a:pPr>
            <a:r>
              <a:rPr lang="en-US" sz="3200" dirty="0" smtClean="0"/>
              <a:t>Alignment of SSP with Other Individualized Plans</a:t>
            </a:r>
          </a:p>
        </p:txBody>
      </p:sp>
      <p:sp>
        <p:nvSpPr>
          <p:cNvPr id="3" name="Content Placeholder 2"/>
          <p:cNvSpPr>
            <a:spLocks noGrp="1"/>
          </p:cNvSpPr>
          <p:nvPr>
            <p:ph idx="1"/>
          </p:nvPr>
        </p:nvSpPr>
        <p:spPr>
          <a:xfrm>
            <a:off x="304800" y="1752600"/>
            <a:ext cx="8458200" cy="4800600"/>
          </a:xfrm>
        </p:spPr>
        <p:txBody>
          <a:bodyPr>
            <a:normAutofit/>
          </a:bodyPr>
          <a:lstStyle/>
          <a:p>
            <a:pPr>
              <a:lnSpc>
                <a:spcPct val="90000"/>
              </a:lnSpc>
              <a:spcBef>
                <a:spcPts val="0"/>
              </a:spcBef>
              <a:spcAft>
                <a:spcPts val="1200"/>
              </a:spcAft>
              <a:buClr>
                <a:srgbClr val="C384EA"/>
              </a:buClr>
              <a:buFont typeface="Arial" pitchFamily="34" charset="0"/>
              <a:buChar char="•"/>
              <a:defRPr/>
            </a:pPr>
            <a:r>
              <a:rPr lang="en-US" sz="2400" dirty="0" smtClean="0"/>
              <a:t>SSP can </a:t>
            </a:r>
            <a:r>
              <a:rPr lang="en-US" sz="2400" u="sng" dirty="0" smtClean="0"/>
              <a:t>not</a:t>
            </a:r>
            <a:r>
              <a:rPr lang="en-US" sz="2400" dirty="0" smtClean="0"/>
              <a:t> replace other individualized plans (e.g., IEP, 504, IHP)</a:t>
            </a:r>
          </a:p>
          <a:p>
            <a:pPr>
              <a:lnSpc>
                <a:spcPct val="90000"/>
              </a:lnSpc>
              <a:spcBef>
                <a:spcPts val="0"/>
              </a:spcBef>
              <a:spcAft>
                <a:spcPts val="1200"/>
              </a:spcAft>
              <a:buClr>
                <a:srgbClr val="C384EA"/>
              </a:buClr>
              <a:buFont typeface="Arial" pitchFamily="34" charset="0"/>
              <a:buChar char="•"/>
              <a:defRPr/>
            </a:pPr>
            <a:r>
              <a:rPr lang="en-US" sz="2400" dirty="0" smtClean="0"/>
              <a:t>Other plans are legal documents</a:t>
            </a:r>
          </a:p>
          <a:p>
            <a:pPr>
              <a:lnSpc>
                <a:spcPct val="90000"/>
              </a:lnSpc>
              <a:spcBef>
                <a:spcPts val="0"/>
              </a:spcBef>
              <a:spcAft>
                <a:spcPts val="1200"/>
              </a:spcAft>
              <a:buClr>
                <a:srgbClr val="C384EA"/>
              </a:buClr>
              <a:buFont typeface="Arial" pitchFamily="34" charset="0"/>
              <a:buChar char="•"/>
              <a:defRPr/>
            </a:pPr>
            <a:r>
              <a:rPr lang="en-US" sz="2400" dirty="0" smtClean="0"/>
              <a:t>Students with disabilities/medical conditions must be included in the general education SSP process</a:t>
            </a:r>
          </a:p>
          <a:p>
            <a:pPr>
              <a:lnSpc>
                <a:spcPct val="90000"/>
              </a:lnSpc>
              <a:spcBef>
                <a:spcPts val="0"/>
              </a:spcBef>
              <a:spcAft>
                <a:spcPts val="1200"/>
              </a:spcAft>
              <a:buClr>
                <a:srgbClr val="C384EA"/>
              </a:buClr>
              <a:buFont typeface="Arial" pitchFamily="34" charset="0"/>
              <a:buChar char="•"/>
              <a:defRPr/>
            </a:pPr>
            <a:r>
              <a:rPr lang="en-US" sz="2400" dirty="0" smtClean="0"/>
              <a:t>Integrated process between all students and adults</a:t>
            </a:r>
          </a:p>
          <a:p>
            <a:pPr>
              <a:lnSpc>
                <a:spcPct val="90000"/>
              </a:lnSpc>
              <a:spcBef>
                <a:spcPts val="0"/>
              </a:spcBef>
              <a:spcAft>
                <a:spcPts val="1200"/>
              </a:spcAft>
              <a:buClr>
                <a:srgbClr val="C384EA"/>
              </a:buClr>
              <a:buFont typeface="Arial" pitchFamily="34" charset="0"/>
              <a:buChar char="•"/>
              <a:defRPr/>
            </a:pPr>
            <a:r>
              <a:rPr lang="en-US" sz="2400" dirty="0" smtClean="0"/>
              <a:t>SSP and individual plans can inform the development of each other</a:t>
            </a:r>
          </a:p>
          <a:p>
            <a:pPr>
              <a:lnSpc>
                <a:spcPct val="90000"/>
              </a:lnSpc>
              <a:spcBef>
                <a:spcPts val="0"/>
              </a:spcBef>
              <a:spcAft>
                <a:spcPts val="1200"/>
              </a:spcAft>
              <a:buClr>
                <a:srgbClr val="C384EA"/>
              </a:buClr>
              <a:buFont typeface="Arial" pitchFamily="34" charset="0"/>
              <a:buChar char="•"/>
              <a:defRPr/>
            </a:pPr>
            <a:r>
              <a:rPr lang="en-US" sz="2400" dirty="0" smtClean="0"/>
              <a:t>SSP can be attached to individualized plans</a:t>
            </a:r>
          </a:p>
          <a:p>
            <a:pPr>
              <a:lnSpc>
                <a:spcPct val="90000"/>
              </a:lnSpc>
              <a:spcBef>
                <a:spcPts val="0"/>
              </a:spcBef>
              <a:spcAft>
                <a:spcPts val="1200"/>
              </a:spcAft>
              <a:buClr>
                <a:srgbClr val="C384EA"/>
              </a:buClr>
              <a:buFont typeface="Arial" pitchFamily="34" charset="0"/>
              <a:buChar char="•"/>
              <a:defRPr/>
            </a:pPr>
            <a:r>
              <a:rPr lang="en-US" sz="2400" dirty="0" smtClean="0"/>
              <a:t>All plans should be student driven and include ongoing input from parents </a:t>
            </a:r>
            <a:r>
              <a:rPr lang="en-US" sz="2400" u="sng" dirty="0" smtClean="0"/>
              <a:t>and</a:t>
            </a:r>
            <a:r>
              <a:rPr lang="en-US" sz="2400" dirty="0" smtClean="0"/>
              <a:t> professionals</a:t>
            </a:r>
          </a:p>
          <a:p>
            <a:pPr>
              <a:buClr>
                <a:srgbClr val="C384EA"/>
              </a:buClr>
              <a:buFontTx/>
              <a:buNone/>
              <a:defRPr/>
            </a:pPr>
            <a:endParaRPr lang="en-US" dirty="0"/>
          </a:p>
        </p:txBody>
      </p:sp>
      <p:sp>
        <p:nvSpPr>
          <p:cNvPr id="2" name="Slide Number Placeholder 1"/>
          <p:cNvSpPr>
            <a:spLocks noGrp="1"/>
          </p:cNvSpPr>
          <p:nvPr>
            <p:ph type="sldNum" sz="quarter" idx="12"/>
          </p:nvPr>
        </p:nvSpPr>
        <p:spPr/>
        <p:txBody>
          <a:bodyPr/>
          <a:lstStyle/>
          <a:p>
            <a:fld id="{D45A3705-CEFD-40B9-BBEE-9F2A91B738B4}" type="slidenum">
              <a:rPr lang="en-US" smtClean="0"/>
              <a:t>16</a:t>
            </a:fld>
            <a:endParaRPr lang="en-US"/>
          </a:p>
        </p:txBody>
      </p:sp>
    </p:spTree>
    <p:extLst>
      <p:ext uri="{BB962C8B-B14F-4D97-AF65-F5344CB8AC3E}">
        <p14:creationId xmlns:p14="http://schemas.microsoft.com/office/powerpoint/2010/main" val="6084348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1524000"/>
            <a:ext cx="8305800" cy="609600"/>
          </a:xfrm>
        </p:spPr>
        <p:txBody>
          <a:bodyPr>
            <a:normAutofit fontScale="90000"/>
          </a:bodyPr>
          <a:lstStyle/>
          <a:p>
            <a:pPr>
              <a:lnSpc>
                <a:spcPct val="90000"/>
              </a:lnSpc>
            </a:pPr>
            <a:r>
              <a:rPr lang="en-US" dirty="0" smtClean="0"/>
              <a:t>Alignment of SSP with Other Student Planning Efforts</a:t>
            </a:r>
          </a:p>
        </p:txBody>
      </p:sp>
      <p:sp>
        <p:nvSpPr>
          <p:cNvPr id="3" name="Content Placeholder 2"/>
          <p:cNvSpPr>
            <a:spLocks noGrp="1"/>
          </p:cNvSpPr>
          <p:nvPr>
            <p:ph idx="1"/>
          </p:nvPr>
        </p:nvSpPr>
        <p:spPr>
          <a:xfrm>
            <a:off x="381000" y="2362200"/>
            <a:ext cx="8458200" cy="4191000"/>
          </a:xfrm>
        </p:spPr>
        <p:txBody>
          <a:bodyPr/>
          <a:lstStyle/>
          <a:p>
            <a:pPr>
              <a:spcBef>
                <a:spcPts val="0"/>
              </a:spcBef>
              <a:spcAft>
                <a:spcPts val="1200"/>
              </a:spcAft>
              <a:buClr>
                <a:srgbClr val="C384EA"/>
              </a:buClr>
              <a:buFont typeface="Arial" pitchFamily="34" charset="0"/>
              <a:buChar char="•"/>
              <a:defRPr/>
            </a:pPr>
            <a:r>
              <a:rPr lang="en-US" sz="2800" dirty="0" smtClean="0"/>
              <a:t>Comprehensive Developmental Guidance and Counseling Program (school counselors)</a:t>
            </a:r>
          </a:p>
          <a:p>
            <a:pPr>
              <a:spcBef>
                <a:spcPts val="0"/>
              </a:spcBef>
              <a:spcAft>
                <a:spcPts val="1200"/>
              </a:spcAft>
              <a:buClr>
                <a:srgbClr val="C384EA"/>
              </a:buClr>
              <a:buFont typeface="Arial" pitchFamily="34" charset="0"/>
              <a:buChar char="•"/>
              <a:defRPr/>
            </a:pPr>
            <a:r>
              <a:rPr lang="en-US" sz="2800" dirty="0" smtClean="0"/>
              <a:t>Transition planning by the PPT</a:t>
            </a:r>
          </a:p>
          <a:p>
            <a:pPr>
              <a:spcBef>
                <a:spcPts val="0"/>
              </a:spcBef>
              <a:spcAft>
                <a:spcPts val="1200"/>
              </a:spcAft>
              <a:buClr>
                <a:srgbClr val="C384EA"/>
              </a:buClr>
              <a:buFont typeface="Arial" pitchFamily="34" charset="0"/>
              <a:buChar char="•"/>
              <a:defRPr/>
            </a:pPr>
            <a:r>
              <a:rPr lang="en-US" sz="2800" dirty="0" smtClean="0"/>
              <a:t>Summary of Performance</a:t>
            </a:r>
          </a:p>
          <a:p>
            <a:pPr>
              <a:spcBef>
                <a:spcPts val="0"/>
              </a:spcBef>
              <a:spcAft>
                <a:spcPts val="1200"/>
              </a:spcAft>
              <a:buClr>
                <a:srgbClr val="C384EA"/>
              </a:buClr>
              <a:buFont typeface="Arial" pitchFamily="34" charset="0"/>
              <a:buChar char="•"/>
              <a:defRPr/>
            </a:pPr>
            <a:r>
              <a:rPr lang="en-US" sz="2800" dirty="0" smtClean="0"/>
              <a:t>Advisor/Advisee – Mentor/Mentee Systems</a:t>
            </a:r>
          </a:p>
          <a:p>
            <a:pPr>
              <a:spcBef>
                <a:spcPts val="0"/>
              </a:spcBef>
              <a:spcAft>
                <a:spcPts val="1200"/>
              </a:spcAft>
              <a:buClr>
                <a:srgbClr val="C384EA"/>
              </a:buClr>
              <a:buFont typeface="Arial" pitchFamily="34" charset="0"/>
              <a:buChar char="•"/>
              <a:defRPr/>
            </a:pPr>
            <a:r>
              <a:rPr lang="en-US" sz="2800" dirty="0" smtClean="0"/>
              <a:t>Work-based learning programs</a:t>
            </a:r>
          </a:p>
          <a:p>
            <a:pPr marL="457200" indent="-457200">
              <a:lnSpc>
                <a:spcPct val="90000"/>
              </a:lnSpc>
              <a:spcBef>
                <a:spcPts val="0"/>
              </a:spcBef>
              <a:spcAft>
                <a:spcPts val="600"/>
              </a:spcAft>
              <a:buClr>
                <a:srgbClr val="C384EA"/>
              </a:buClr>
              <a:buFont typeface="Wingdings" pitchFamily="2" charset="2"/>
              <a:buChar char="Ø"/>
              <a:defRPr/>
            </a:pPr>
            <a:endParaRPr lang="en-US" sz="2400" dirty="0" smtClean="0">
              <a:solidFill>
                <a:srgbClr val="99FFCC"/>
              </a:solidFill>
            </a:endParaRPr>
          </a:p>
          <a:p>
            <a:pPr>
              <a:buClr>
                <a:srgbClr val="C384EA"/>
              </a:buClr>
              <a:buFontTx/>
              <a:buNone/>
              <a:defRPr/>
            </a:pPr>
            <a:endParaRPr lang="en-US" dirty="0"/>
          </a:p>
        </p:txBody>
      </p:sp>
      <p:sp>
        <p:nvSpPr>
          <p:cNvPr id="2" name="Slide Number Placeholder 1"/>
          <p:cNvSpPr>
            <a:spLocks noGrp="1"/>
          </p:cNvSpPr>
          <p:nvPr>
            <p:ph type="sldNum" sz="quarter" idx="12"/>
          </p:nvPr>
        </p:nvSpPr>
        <p:spPr/>
        <p:txBody>
          <a:bodyPr/>
          <a:lstStyle/>
          <a:p>
            <a:fld id="{D45A3705-CEFD-40B9-BBEE-9F2A91B738B4}" type="slidenum">
              <a:rPr lang="en-US" smtClean="0"/>
              <a:t>17</a:t>
            </a:fld>
            <a:endParaRPr lang="en-US"/>
          </a:p>
        </p:txBody>
      </p:sp>
    </p:spTree>
    <p:extLst>
      <p:ext uri="{BB962C8B-B14F-4D97-AF65-F5344CB8AC3E}">
        <p14:creationId xmlns:p14="http://schemas.microsoft.com/office/powerpoint/2010/main" val="37440175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19075" y="685800"/>
            <a:ext cx="7477125" cy="762000"/>
          </a:xfrm>
        </p:spPr>
        <p:txBody>
          <a:bodyPr>
            <a:normAutofit fontScale="90000"/>
          </a:bodyPr>
          <a:lstStyle/>
          <a:p>
            <a:pPr eaLnBrk="1" hangingPunct="1"/>
            <a:r>
              <a:rPr lang="en-US" sz="4000" dirty="0" smtClean="0"/>
              <a:t>Individualized Education </a:t>
            </a:r>
            <a:r>
              <a:rPr lang="en-US" sz="4000" dirty="0" smtClean="0"/>
              <a:t>Program (IEP)</a:t>
            </a:r>
            <a:endParaRPr lang="en-US" sz="4000" dirty="0" smtClean="0"/>
          </a:p>
        </p:txBody>
      </p:sp>
      <p:sp>
        <p:nvSpPr>
          <p:cNvPr id="5123" name="Rectangle 3"/>
          <p:cNvSpPr>
            <a:spLocks noGrp="1" noChangeArrowheads="1"/>
          </p:cNvSpPr>
          <p:nvPr>
            <p:ph idx="1"/>
          </p:nvPr>
        </p:nvSpPr>
        <p:spPr>
          <a:xfrm>
            <a:off x="228600" y="1676400"/>
            <a:ext cx="8382000" cy="5410200"/>
          </a:xfrm>
        </p:spPr>
        <p:txBody>
          <a:bodyPr>
            <a:normAutofit/>
          </a:bodyPr>
          <a:lstStyle/>
          <a:p>
            <a:pPr marL="403225" lvl="1" indent="-342900" defTabSz="854075" eaLnBrk="1" hangingPunct="1">
              <a:lnSpc>
                <a:spcPct val="90000"/>
              </a:lnSpc>
              <a:spcBef>
                <a:spcPts val="0"/>
              </a:spcBef>
              <a:spcAft>
                <a:spcPts val="600"/>
              </a:spcAft>
              <a:buClr>
                <a:srgbClr val="C384EA"/>
              </a:buClr>
              <a:buFont typeface="Arial" pitchFamily="34" charset="0"/>
              <a:buChar char="•"/>
              <a:defRPr/>
            </a:pPr>
            <a:r>
              <a:rPr lang="en-US" sz="2200" dirty="0" smtClean="0"/>
              <a:t>A written statement for each student with a disability that is developed, reviewed, and revised in a Planning and Placement Team (PPT) meeting and that must include:</a:t>
            </a:r>
          </a:p>
          <a:p>
            <a:pPr marL="457200" lvl="2" indent="-396875" defTabSz="854075" eaLnBrk="1" hangingPunct="1">
              <a:lnSpc>
                <a:spcPct val="90000"/>
              </a:lnSpc>
              <a:spcBef>
                <a:spcPts val="0"/>
              </a:spcBef>
              <a:spcAft>
                <a:spcPts val="300"/>
              </a:spcAft>
              <a:buClr>
                <a:srgbClr val="C384EA"/>
              </a:buClr>
              <a:buFont typeface="Arial" pitchFamily="34" charset="0"/>
              <a:buChar char="•"/>
              <a:defRPr/>
            </a:pPr>
            <a:r>
              <a:rPr lang="en-US" sz="2000" dirty="0" smtClean="0"/>
              <a:t>Present levels of academic achievement and functional performance</a:t>
            </a:r>
          </a:p>
          <a:p>
            <a:pPr marL="457200" lvl="2" indent="-396875" defTabSz="854075" eaLnBrk="1" hangingPunct="1">
              <a:lnSpc>
                <a:spcPct val="90000"/>
              </a:lnSpc>
              <a:spcBef>
                <a:spcPts val="0"/>
              </a:spcBef>
              <a:spcAft>
                <a:spcPts val="300"/>
              </a:spcAft>
              <a:buClr>
                <a:srgbClr val="C384EA"/>
              </a:buClr>
              <a:buFont typeface="Arial" pitchFamily="34" charset="0"/>
              <a:buChar char="•"/>
              <a:defRPr/>
            </a:pPr>
            <a:r>
              <a:rPr lang="en-US" sz="2000" dirty="0" smtClean="0"/>
              <a:t>Measurable annual goals; academic and functional goals designed to:</a:t>
            </a:r>
          </a:p>
          <a:p>
            <a:pPr marL="914400" lvl="3" indent="-457200" defTabSz="854075" eaLnBrk="1" hangingPunct="1">
              <a:lnSpc>
                <a:spcPct val="90000"/>
              </a:lnSpc>
              <a:spcAft>
                <a:spcPts val="300"/>
              </a:spcAft>
              <a:buClr>
                <a:srgbClr val="99FFCC"/>
              </a:buClr>
              <a:buFont typeface="Arial" pitchFamily="34" charset="0"/>
              <a:buChar char="•"/>
              <a:defRPr/>
            </a:pPr>
            <a:r>
              <a:rPr lang="en-US" sz="1800" dirty="0" smtClean="0"/>
              <a:t>Enable the child to be involved in and make progress in the general education curriculum; </a:t>
            </a:r>
          </a:p>
          <a:p>
            <a:pPr marL="914400" lvl="3" indent="-457200" defTabSz="854075" eaLnBrk="1" hangingPunct="1">
              <a:lnSpc>
                <a:spcPct val="90000"/>
              </a:lnSpc>
              <a:spcAft>
                <a:spcPts val="300"/>
              </a:spcAft>
              <a:buClr>
                <a:srgbClr val="99FFCC"/>
              </a:buClr>
              <a:buFont typeface="Arial" pitchFamily="34" charset="0"/>
              <a:buChar char="•"/>
              <a:defRPr/>
            </a:pPr>
            <a:r>
              <a:rPr lang="en-US" sz="1800" dirty="0" smtClean="0"/>
              <a:t>Meet each of the child's other educational needs;</a:t>
            </a:r>
          </a:p>
          <a:p>
            <a:pPr marL="457200" lvl="2" indent="-396875" defTabSz="854075" eaLnBrk="1" hangingPunct="1">
              <a:lnSpc>
                <a:spcPct val="90000"/>
              </a:lnSpc>
              <a:spcBef>
                <a:spcPts val="0"/>
              </a:spcBef>
              <a:spcAft>
                <a:spcPts val="300"/>
              </a:spcAft>
              <a:buClr>
                <a:srgbClr val="C384EA"/>
              </a:buClr>
              <a:buFont typeface="Arial" pitchFamily="34" charset="0"/>
              <a:buChar char="•"/>
              <a:defRPr/>
            </a:pPr>
            <a:r>
              <a:rPr lang="en-US" sz="2000" dirty="0" smtClean="0"/>
              <a:t>A description of:</a:t>
            </a:r>
          </a:p>
          <a:p>
            <a:pPr marL="914400" lvl="3" indent="-396875" defTabSz="854075" eaLnBrk="1" hangingPunct="1">
              <a:lnSpc>
                <a:spcPct val="90000"/>
              </a:lnSpc>
              <a:spcAft>
                <a:spcPts val="300"/>
              </a:spcAft>
              <a:buClr>
                <a:srgbClr val="99FFCC"/>
              </a:buClr>
              <a:buFont typeface="Arial" pitchFamily="34" charset="0"/>
              <a:buChar char="•"/>
              <a:defRPr/>
            </a:pPr>
            <a:r>
              <a:rPr lang="en-US" sz="1800" dirty="0" smtClean="0"/>
              <a:t>How progress will be measured; and</a:t>
            </a:r>
          </a:p>
          <a:p>
            <a:pPr marL="914400" lvl="3" indent="-396875" defTabSz="854075" eaLnBrk="1" hangingPunct="1">
              <a:lnSpc>
                <a:spcPct val="90000"/>
              </a:lnSpc>
              <a:spcBef>
                <a:spcPts val="0"/>
              </a:spcBef>
              <a:spcAft>
                <a:spcPts val="300"/>
              </a:spcAft>
              <a:buClr>
                <a:srgbClr val="99FFCC"/>
              </a:buClr>
              <a:buFont typeface="Arial" pitchFamily="34" charset="0"/>
              <a:buChar char="•"/>
              <a:defRPr/>
            </a:pPr>
            <a:r>
              <a:rPr lang="en-US" sz="1800" dirty="0" smtClean="0"/>
              <a:t>When periodic progress reports will be provided;</a:t>
            </a:r>
          </a:p>
          <a:p>
            <a:pPr marL="457200" lvl="3" indent="-396875" defTabSz="854075" eaLnBrk="1" hangingPunct="1">
              <a:lnSpc>
                <a:spcPct val="90000"/>
              </a:lnSpc>
              <a:spcBef>
                <a:spcPts val="0"/>
              </a:spcBef>
              <a:spcAft>
                <a:spcPts val="300"/>
              </a:spcAft>
              <a:buClr>
                <a:srgbClr val="C384EA"/>
              </a:buClr>
              <a:buFont typeface="Arial" pitchFamily="34" charset="0"/>
              <a:buChar char="•"/>
              <a:defRPr/>
            </a:pPr>
            <a:r>
              <a:rPr lang="en-US" sz="1800" dirty="0" smtClean="0"/>
              <a:t>A statement of the special education and related services and supplementary aids and services, based on peer-reviewed research to the extent practicable;</a:t>
            </a:r>
          </a:p>
          <a:p>
            <a:pPr marL="457200" lvl="3" indent="-396875" defTabSz="854075" eaLnBrk="1" hangingPunct="1">
              <a:lnSpc>
                <a:spcPct val="90000"/>
              </a:lnSpc>
              <a:spcBef>
                <a:spcPts val="0"/>
              </a:spcBef>
              <a:spcAft>
                <a:spcPts val="300"/>
              </a:spcAft>
              <a:buClr>
                <a:srgbClr val="C384EA"/>
              </a:buClr>
              <a:buFont typeface="Arial" pitchFamily="34" charset="0"/>
              <a:buChar char="•"/>
              <a:defRPr/>
            </a:pPr>
            <a:r>
              <a:rPr lang="en-US" sz="1800" dirty="0" smtClean="0"/>
              <a:t>Any individual appropriate accommodations.</a:t>
            </a:r>
          </a:p>
          <a:p>
            <a:pPr marL="854075" lvl="3" indent="-396875" defTabSz="854075" eaLnBrk="1" hangingPunct="1">
              <a:lnSpc>
                <a:spcPct val="90000"/>
              </a:lnSpc>
              <a:buClr>
                <a:srgbClr val="C384EA"/>
              </a:buClr>
              <a:buFont typeface="Arial" pitchFamily="34" charset="0"/>
              <a:buChar char="•"/>
              <a:defRPr/>
            </a:pPr>
            <a:r>
              <a:rPr lang="en-US" sz="1400" dirty="0" smtClean="0"/>
              <a:t/>
            </a:r>
            <a:br>
              <a:rPr lang="en-US" sz="1400" dirty="0" smtClean="0"/>
            </a:br>
            <a:r>
              <a:rPr lang="en-US" sz="1400" dirty="0" smtClean="0"/>
              <a:t>                                                   [34 CFR 300.320(a)] [20 U.S.C. 1414(d)(1)(A)(</a:t>
            </a:r>
            <a:r>
              <a:rPr lang="en-US" sz="1400" dirty="0" err="1" smtClean="0"/>
              <a:t>i</a:t>
            </a:r>
            <a:r>
              <a:rPr lang="en-US" sz="1400" dirty="0" smtClean="0"/>
              <a:t>)]</a:t>
            </a:r>
            <a:r>
              <a:rPr lang="en-US" sz="600" dirty="0" smtClean="0"/>
              <a:t/>
            </a:r>
            <a:br>
              <a:rPr lang="en-US" sz="600" dirty="0" smtClean="0"/>
            </a:br>
            <a:endParaRPr lang="en-US" sz="600" dirty="0" smtClean="0"/>
          </a:p>
          <a:p>
            <a:pPr defTabSz="854075" eaLnBrk="1" hangingPunct="1">
              <a:lnSpc>
                <a:spcPct val="90000"/>
              </a:lnSpc>
              <a:buFont typeface="Arial" pitchFamily="34" charset="0"/>
              <a:buChar char="•"/>
              <a:defRPr/>
            </a:pPr>
            <a:r>
              <a:rPr lang="en-US" sz="2800" dirty="0" smtClean="0"/>
              <a:t>	</a:t>
            </a:r>
          </a:p>
        </p:txBody>
      </p:sp>
      <p:sp>
        <p:nvSpPr>
          <p:cNvPr id="2" name="Slide Number Placeholder 1"/>
          <p:cNvSpPr>
            <a:spLocks noGrp="1"/>
          </p:cNvSpPr>
          <p:nvPr>
            <p:ph type="sldNum" sz="quarter" idx="12"/>
          </p:nvPr>
        </p:nvSpPr>
        <p:spPr/>
        <p:txBody>
          <a:bodyPr/>
          <a:lstStyle/>
          <a:p>
            <a:fld id="{D45A3705-CEFD-40B9-BBEE-9F2A91B738B4}" type="slidenum">
              <a:rPr lang="en-US" smtClean="0"/>
              <a:t>18</a:t>
            </a:fld>
            <a:endParaRPr lang="en-US"/>
          </a:p>
        </p:txBody>
      </p:sp>
    </p:spTree>
    <p:extLst>
      <p:ext uri="{BB962C8B-B14F-4D97-AF65-F5344CB8AC3E}">
        <p14:creationId xmlns:p14="http://schemas.microsoft.com/office/powerpoint/2010/main" val="27652711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19075" y="609600"/>
            <a:ext cx="7477125" cy="914400"/>
          </a:xfrm>
        </p:spPr>
        <p:txBody>
          <a:bodyPr>
            <a:normAutofit/>
          </a:bodyPr>
          <a:lstStyle/>
          <a:p>
            <a:pPr eaLnBrk="1" hangingPunct="1"/>
            <a:r>
              <a:rPr lang="en-US" sz="3600" dirty="0" smtClean="0"/>
              <a:t>Individualized Education </a:t>
            </a:r>
            <a:r>
              <a:rPr lang="en-US" sz="3600" dirty="0" smtClean="0"/>
              <a:t>Program (IEP)</a:t>
            </a:r>
            <a:endParaRPr lang="en-US" sz="3600" dirty="0" smtClean="0"/>
          </a:p>
        </p:txBody>
      </p:sp>
      <p:sp>
        <p:nvSpPr>
          <p:cNvPr id="17411" name="Rectangle 3"/>
          <p:cNvSpPr>
            <a:spLocks noGrp="1" noChangeArrowheads="1"/>
          </p:cNvSpPr>
          <p:nvPr>
            <p:ph idx="1"/>
          </p:nvPr>
        </p:nvSpPr>
        <p:spPr>
          <a:xfrm>
            <a:off x="228600" y="1752600"/>
            <a:ext cx="8610600" cy="5334000"/>
          </a:xfrm>
        </p:spPr>
        <p:txBody>
          <a:bodyPr/>
          <a:lstStyle/>
          <a:p>
            <a:pPr marL="457200" lvl="1" indent="-396875" defTabSz="854075" eaLnBrk="1" hangingPunct="1">
              <a:lnSpc>
                <a:spcPct val="90000"/>
              </a:lnSpc>
              <a:spcBef>
                <a:spcPct val="0"/>
              </a:spcBef>
              <a:spcAft>
                <a:spcPts val="1200"/>
              </a:spcAft>
              <a:buClr>
                <a:srgbClr val="C384EA"/>
              </a:buClr>
              <a:buFont typeface="Arial" pitchFamily="34" charset="0"/>
              <a:buChar char="•"/>
            </a:pPr>
            <a:r>
              <a:rPr lang="en-US" sz="2400" dirty="0" smtClean="0"/>
              <a:t>Secondary Transition</a:t>
            </a:r>
          </a:p>
          <a:p>
            <a:pPr marL="857250" lvl="2" indent="-396875" defTabSz="854075" eaLnBrk="1" hangingPunct="1">
              <a:lnSpc>
                <a:spcPct val="90000"/>
              </a:lnSpc>
              <a:spcBef>
                <a:spcPct val="0"/>
              </a:spcBef>
              <a:spcAft>
                <a:spcPts val="1000"/>
              </a:spcAft>
              <a:buClr>
                <a:srgbClr val="C384EA"/>
              </a:buClr>
              <a:buFont typeface="Arial" pitchFamily="34" charset="0"/>
              <a:buChar char="•"/>
            </a:pPr>
            <a:r>
              <a:rPr lang="en-US" sz="2200" dirty="0" smtClean="0"/>
              <a:t>Beginning not later than the first IEP to be in effect when a student turns 16, or younger if appropriate, and updated annually thereafter, the IEP must include:</a:t>
            </a:r>
            <a:endParaRPr lang="en-US" sz="2000" dirty="0" smtClean="0"/>
          </a:p>
          <a:p>
            <a:pPr marL="1314450" lvl="3" indent="-396875" defTabSz="854075" eaLnBrk="1" hangingPunct="1">
              <a:lnSpc>
                <a:spcPct val="90000"/>
              </a:lnSpc>
              <a:spcBef>
                <a:spcPct val="0"/>
              </a:spcBef>
              <a:spcAft>
                <a:spcPts val="1000"/>
              </a:spcAft>
              <a:buClr>
                <a:srgbClr val="C384EA"/>
              </a:buClr>
              <a:buFont typeface="Arial" pitchFamily="34" charset="0"/>
              <a:buChar char="•"/>
            </a:pPr>
            <a:r>
              <a:rPr lang="en-US" dirty="0" smtClean="0"/>
              <a:t>Appropriate measurable postsecondary goals </a:t>
            </a:r>
          </a:p>
          <a:p>
            <a:pPr marL="1314450" lvl="3" indent="-396875" defTabSz="854075" eaLnBrk="1" hangingPunct="1">
              <a:lnSpc>
                <a:spcPct val="90000"/>
              </a:lnSpc>
              <a:spcBef>
                <a:spcPct val="0"/>
              </a:spcBef>
              <a:spcAft>
                <a:spcPts val="1000"/>
              </a:spcAft>
              <a:buClr>
                <a:srgbClr val="C384EA"/>
              </a:buClr>
              <a:buFont typeface="Arial" pitchFamily="34" charset="0"/>
              <a:buChar char="•"/>
            </a:pPr>
            <a:r>
              <a:rPr lang="en-US" dirty="0" smtClean="0"/>
              <a:t>Based upon age-appropriate transition assessments </a:t>
            </a:r>
          </a:p>
          <a:p>
            <a:pPr marL="1314450" lvl="3" indent="-396875" defTabSz="854075" eaLnBrk="1" hangingPunct="1">
              <a:lnSpc>
                <a:spcPct val="90000"/>
              </a:lnSpc>
              <a:spcBef>
                <a:spcPct val="0"/>
              </a:spcBef>
              <a:spcAft>
                <a:spcPts val="1000"/>
              </a:spcAft>
              <a:buClr>
                <a:srgbClr val="C384EA"/>
              </a:buClr>
              <a:buFont typeface="Arial" pitchFamily="34" charset="0"/>
              <a:buChar char="•"/>
            </a:pPr>
            <a:r>
              <a:rPr lang="en-US" dirty="0" smtClean="0"/>
              <a:t>Related to training, education, employment, and, where appropriate, independent living skills; and </a:t>
            </a:r>
          </a:p>
          <a:p>
            <a:pPr marL="1314450" lvl="3" indent="-396875" defTabSz="854075" eaLnBrk="1" hangingPunct="1">
              <a:lnSpc>
                <a:spcPct val="90000"/>
              </a:lnSpc>
              <a:spcBef>
                <a:spcPct val="0"/>
              </a:spcBef>
              <a:spcAft>
                <a:spcPts val="1000"/>
              </a:spcAft>
              <a:buClr>
                <a:srgbClr val="C384EA"/>
              </a:buClr>
              <a:buFont typeface="Arial" pitchFamily="34" charset="0"/>
              <a:buChar char="•"/>
            </a:pPr>
            <a:r>
              <a:rPr lang="en-US" dirty="0" smtClean="0"/>
              <a:t>The transition services (including courses of study) needed to assist the student in reaching those goals.</a:t>
            </a:r>
          </a:p>
          <a:p>
            <a:pPr marL="60325" lvl="1" indent="0" defTabSz="854075" eaLnBrk="1" hangingPunct="1">
              <a:lnSpc>
                <a:spcPct val="90000"/>
              </a:lnSpc>
              <a:buClr>
                <a:srgbClr val="C384EA"/>
              </a:buClr>
              <a:buNone/>
            </a:pPr>
            <a:r>
              <a:rPr lang="en-US" sz="2400" dirty="0" smtClean="0"/>
              <a:t/>
            </a:r>
            <a:br>
              <a:rPr lang="en-US" sz="2400" dirty="0" smtClean="0"/>
            </a:br>
            <a:r>
              <a:rPr lang="en-US" sz="2400" dirty="0" smtClean="0"/>
              <a:t>         </a:t>
            </a:r>
            <a:r>
              <a:rPr lang="en-US" sz="1600" dirty="0" smtClean="0"/>
              <a:t>[34 CFR 300.320(b)] [20 U.S.C. 1414(d)(1)(A)(</a:t>
            </a:r>
            <a:r>
              <a:rPr lang="en-US" sz="1600" dirty="0" err="1" smtClean="0"/>
              <a:t>i</a:t>
            </a:r>
            <a:r>
              <a:rPr lang="en-US" sz="1600" dirty="0" smtClean="0"/>
              <a:t>)(VIII)(</a:t>
            </a:r>
            <a:r>
              <a:rPr lang="en-US" sz="1600" dirty="0" err="1" smtClean="0"/>
              <a:t>aa</a:t>
            </a:r>
            <a:r>
              <a:rPr lang="en-US" sz="1600" dirty="0" smtClean="0"/>
              <a:t>) and (bb)]</a:t>
            </a:r>
          </a:p>
        </p:txBody>
      </p:sp>
      <p:sp>
        <p:nvSpPr>
          <p:cNvPr id="2" name="Slide Number Placeholder 1"/>
          <p:cNvSpPr>
            <a:spLocks noGrp="1"/>
          </p:cNvSpPr>
          <p:nvPr>
            <p:ph type="sldNum" sz="quarter" idx="12"/>
          </p:nvPr>
        </p:nvSpPr>
        <p:spPr/>
        <p:txBody>
          <a:bodyPr/>
          <a:lstStyle/>
          <a:p>
            <a:fld id="{D45A3705-CEFD-40B9-BBEE-9F2A91B738B4}" type="slidenum">
              <a:rPr lang="en-US" smtClean="0"/>
              <a:t>19</a:t>
            </a:fld>
            <a:endParaRPr lang="en-US"/>
          </a:p>
        </p:txBody>
      </p:sp>
    </p:spTree>
    <p:extLst>
      <p:ext uri="{BB962C8B-B14F-4D97-AF65-F5344CB8AC3E}">
        <p14:creationId xmlns:p14="http://schemas.microsoft.com/office/powerpoint/2010/main" val="35688335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1:  Orientation</a:t>
            </a:r>
            <a:endParaRPr lang="en-US" dirty="0"/>
          </a:p>
        </p:txBody>
      </p:sp>
      <p:sp>
        <p:nvSpPr>
          <p:cNvPr id="3" name="Content Placeholder 2"/>
          <p:cNvSpPr>
            <a:spLocks noGrp="1"/>
          </p:cNvSpPr>
          <p:nvPr>
            <p:ph idx="1"/>
          </p:nvPr>
        </p:nvSpPr>
        <p:spPr/>
        <p:txBody>
          <a:bodyPr/>
          <a:lstStyle/>
          <a:p>
            <a:r>
              <a:rPr lang="en-US" dirty="0" smtClean="0"/>
              <a:t>Welcome/Intros</a:t>
            </a:r>
          </a:p>
          <a:p>
            <a:r>
              <a:rPr lang="en-US" dirty="0" smtClean="0"/>
              <a:t>History of SSP</a:t>
            </a:r>
          </a:p>
          <a:p>
            <a:r>
              <a:rPr lang="en-US" dirty="0" smtClean="0"/>
              <a:t>Research/Rationale</a:t>
            </a:r>
          </a:p>
          <a:p>
            <a:r>
              <a:rPr lang="en-US" dirty="0" smtClean="0"/>
              <a:t>Alphabet Soup</a:t>
            </a:r>
          </a:p>
          <a:p>
            <a:r>
              <a:rPr lang="en-US" dirty="0" smtClean="0"/>
              <a:t>Next Steps</a:t>
            </a:r>
            <a:endParaRPr lang="en-US" dirty="0"/>
          </a:p>
          <a:p>
            <a:pPr marL="0" indent="0">
              <a:buNone/>
            </a:pPr>
            <a:endParaRPr lang="en-US" dirty="0" smtClean="0"/>
          </a:p>
        </p:txBody>
      </p:sp>
      <p:sp>
        <p:nvSpPr>
          <p:cNvPr id="4" name="Slide Number Placeholder 3"/>
          <p:cNvSpPr>
            <a:spLocks noGrp="1"/>
          </p:cNvSpPr>
          <p:nvPr>
            <p:ph type="sldNum" sz="quarter" idx="12"/>
          </p:nvPr>
        </p:nvSpPr>
        <p:spPr/>
        <p:txBody>
          <a:bodyPr/>
          <a:lstStyle/>
          <a:p>
            <a:fld id="{D45A3705-CEFD-40B9-BBEE-9F2A91B738B4}" type="slidenum">
              <a:rPr lang="en-US" smtClean="0"/>
              <a:t>2</a:t>
            </a:fld>
            <a:endParaRPr lang="en-US"/>
          </a:p>
        </p:txBody>
      </p:sp>
    </p:spTree>
    <p:extLst>
      <p:ext uri="{BB962C8B-B14F-4D97-AF65-F5344CB8AC3E}">
        <p14:creationId xmlns:p14="http://schemas.microsoft.com/office/powerpoint/2010/main" val="7268990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028"/>
          <p:cNvSpPr>
            <a:spLocks noGrp="1" noChangeArrowheads="1"/>
          </p:cNvSpPr>
          <p:nvPr>
            <p:ph type="title"/>
          </p:nvPr>
        </p:nvSpPr>
        <p:spPr>
          <a:xfrm>
            <a:off x="457200" y="533400"/>
            <a:ext cx="7620000" cy="1143000"/>
          </a:xfrm>
        </p:spPr>
        <p:txBody>
          <a:bodyPr>
            <a:normAutofit fontScale="90000"/>
          </a:bodyPr>
          <a:lstStyle/>
          <a:p>
            <a:pPr eaLnBrk="1" hangingPunct="1"/>
            <a:r>
              <a:rPr lang="en-US" dirty="0" smtClean="0"/>
              <a:t>Summary of </a:t>
            </a:r>
            <a:r>
              <a:rPr lang="en-US" dirty="0" smtClean="0"/>
              <a:t>Performance (SOP)</a:t>
            </a:r>
            <a:endParaRPr lang="en-US" dirty="0" smtClean="0"/>
          </a:p>
        </p:txBody>
      </p:sp>
      <p:sp>
        <p:nvSpPr>
          <p:cNvPr id="21507" name="Rectangle 1029"/>
          <p:cNvSpPr>
            <a:spLocks noGrp="1" noChangeArrowheads="1"/>
          </p:cNvSpPr>
          <p:nvPr>
            <p:ph idx="1"/>
          </p:nvPr>
        </p:nvSpPr>
        <p:spPr>
          <a:xfrm>
            <a:off x="152400" y="2209800"/>
            <a:ext cx="8686800" cy="4344988"/>
          </a:xfrm>
        </p:spPr>
        <p:txBody>
          <a:bodyPr>
            <a:normAutofit fontScale="92500" lnSpcReduction="10000"/>
          </a:bodyPr>
          <a:lstStyle/>
          <a:p>
            <a:pPr marL="863600" lvl="1" indent="-566738" eaLnBrk="1" hangingPunct="1">
              <a:lnSpc>
                <a:spcPct val="114000"/>
              </a:lnSpc>
              <a:buClr>
                <a:srgbClr val="C384EA"/>
              </a:buClr>
              <a:buFont typeface="Arial" pitchFamily="34" charset="0"/>
              <a:buChar char="•"/>
              <a:defRPr/>
            </a:pPr>
            <a:r>
              <a:rPr lang="en-US" sz="3200" dirty="0" smtClean="0"/>
              <a:t>A public agency must provide the child with a summary of the child’s academic achievement and functional performance, which shall include recommendations on how to assist the child in meeting the child’s postsecondary goals.</a:t>
            </a:r>
          </a:p>
          <a:p>
            <a:pPr marL="863600" lvl="1" indent="-406400" eaLnBrk="1" hangingPunct="1">
              <a:lnSpc>
                <a:spcPct val="80000"/>
              </a:lnSpc>
              <a:defRPr/>
            </a:pPr>
            <a:endParaRPr lang="en-US" sz="3200" dirty="0" smtClean="0"/>
          </a:p>
          <a:p>
            <a:pPr marL="863600" lvl="1" indent="-406400" eaLnBrk="1" hangingPunct="1">
              <a:lnSpc>
                <a:spcPct val="80000"/>
              </a:lnSpc>
              <a:buFontTx/>
              <a:buNone/>
              <a:defRPr/>
            </a:pPr>
            <a:r>
              <a:rPr lang="en-US" sz="2400" dirty="0" smtClean="0"/>
              <a:t>          </a:t>
            </a:r>
          </a:p>
          <a:p>
            <a:pPr marL="863600" lvl="1" indent="-406400" eaLnBrk="1" hangingPunct="1">
              <a:lnSpc>
                <a:spcPct val="80000"/>
              </a:lnSpc>
              <a:defRPr/>
            </a:pPr>
            <a:endParaRPr lang="en-US" sz="2400" dirty="0" smtClean="0"/>
          </a:p>
          <a:p>
            <a:pPr eaLnBrk="1" hangingPunct="1">
              <a:lnSpc>
                <a:spcPct val="80000"/>
              </a:lnSpc>
              <a:buFontTx/>
              <a:buNone/>
              <a:defRPr/>
            </a:pPr>
            <a:r>
              <a:rPr lang="en-US" sz="2800" dirty="0" smtClean="0"/>
              <a:t>	</a:t>
            </a:r>
          </a:p>
        </p:txBody>
      </p:sp>
      <p:sp>
        <p:nvSpPr>
          <p:cNvPr id="2" name="Slide Number Placeholder 1"/>
          <p:cNvSpPr>
            <a:spLocks noGrp="1"/>
          </p:cNvSpPr>
          <p:nvPr>
            <p:ph type="sldNum" sz="quarter" idx="12"/>
          </p:nvPr>
        </p:nvSpPr>
        <p:spPr/>
        <p:txBody>
          <a:bodyPr/>
          <a:lstStyle/>
          <a:p>
            <a:fld id="{D45A3705-CEFD-40B9-BBEE-9F2A91B738B4}" type="slidenum">
              <a:rPr lang="en-US" smtClean="0"/>
              <a:t>20</a:t>
            </a:fld>
            <a:endParaRPr lang="en-US"/>
          </a:p>
        </p:txBody>
      </p:sp>
    </p:spTree>
    <p:extLst>
      <p:ext uri="{BB962C8B-B14F-4D97-AF65-F5344CB8AC3E}">
        <p14:creationId xmlns:p14="http://schemas.microsoft.com/office/powerpoint/2010/main" val="16890892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81000" y="531813"/>
            <a:ext cx="7315200" cy="915987"/>
          </a:xfrm>
        </p:spPr>
        <p:txBody>
          <a:bodyPr/>
          <a:lstStyle/>
          <a:p>
            <a:pPr eaLnBrk="1" hangingPunct="1"/>
            <a:r>
              <a:rPr lang="en-US" sz="3600" dirty="0" smtClean="0"/>
              <a:t>Guiding Issues and Concerns</a:t>
            </a:r>
          </a:p>
        </p:txBody>
      </p:sp>
      <p:sp>
        <p:nvSpPr>
          <p:cNvPr id="19459" name="Rectangle 3"/>
          <p:cNvSpPr>
            <a:spLocks noGrp="1" noChangeArrowheads="1"/>
          </p:cNvSpPr>
          <p:nvPr>
            <p:ph idx="1"/>
          </p:nvPr>
        </p:nvSpPr>
        <p:spPr>
          <a:xfrm>
            <a:off x="228600" y="1828800"/>
            <a:ext cx="8458200" cy="5638800"/>
          </a:xfrm>
        </p:spPr>
        <p:txBody>
          <a:bodyPr>
            <a:normAutofit/>
          </a:bodyPr>
          <a:lstStyle/>
          <a:p>
            <a:pPr marL="458788" indent="-458788" eaLnBrk="1" hangingPunct="1">
              <a:lnSpc>
                <a:spcPct val="110000"/>
              </a:lnSpc>
            </a:pPr>
            <a:r>
              <a:rPr lang="en-US" sz="2800" dirty="0" smtClean="0">
                <a:ea typeface="Arial Unicode MS" pitchFamily="34" charset="-128"/>
                <a:cs typeface="Arial Unicode MS" pitchFamily="34" charset="-128"/>
              </a:rPr>
              <a:t>Need to provide access to postsecondary education and employment accommodations regardless of ability to pay for a comprehensive assessment.</a:t>
            </a:r>
          </a:p>
          <a:p>
            <a:pPr marL="458788" indent="-458788" eaLnBrk="1" hangingPunct="1">
              <a:lnSpc>
                <a:spcPct val="110000"/>
              </a:lnSpc>
              <a:buFontTx/>
              <a:buNone/>
            </a:pPr>
            <a:endParaRPr lang="en-US" sz="2400" dirty="0" smtClean="0">
              <a:ea typeface="Arial Unicode MS" pitchFamily="34" charset="-128"/>
              <a:cs typeface="Arial Unicode MS" pitchFamily="34" charset="-128"/>
            </a:endParaRPr>
          </a:p>
          <a:p>
            <a:pPr marL="458788" indent="-458788" eaLnBrk="1" hangingPunct="1">
              <a:lnSpc>
                <a:spcPct val="110000"/>
              </a:lnSpc>
            </a:pPr>
            <a:r>
              <a:rPr lang="en-US" sz="2800" dirty="0" smtClean="0">
                <a:ea typeface="Arial Unicode MS" pitchFamily="34" charset="-128"/>
                <a:cs typeface="Arial Unicode MS" pitchFamily="34" charset="-128"/>
              </a:rPr>
              <a:t>Develop a seamless transition assessment/ documentation process that is understood by and acceptable to all stakeholders</a:t>
            </a:r>
          </a:p>
          <a:p>
            <a:pPr marL="458788" indent="-458788" eaLnBrk="1" hangingPunct="1">
              <a:lnSpc>
                <a:spcPct val="110000"/>
              </a:lnSpc>
              <a:buFontTx/>
              <a:buNone/>
            </a:pPr>
            <a:endParaRPr lang="en-US" sz="3600" dirty="0" smtClean="0">
              <a:ea typeface="Arial Unicode MS" pitchFamily="34" charset="-128"/>
              <a:cs typeface="Arial Unicode MS" pitchFamily="34" charset="-128"/>
            </a:endParaRPr>
          </a:p>
          <a:p>
            <a:pPr marL="458788" indent="-458788" eaLnBrk="1" hangingPunct="1">
              <a:lnSpc>
                <a:spcPct val="110000"/>
              </a:lnSpc>
              <a:buFontTx/>
              <a:buNone/>
            </a:pPr>
            <a:r>
              <a:rPr lang="en-US" sz="2000" dirty="0" smtClean="0">
                <a:ea typeface="Arial Unicode MS" pitchFamily="34" charset="-128"/>
                <a:cs typeface="Arial Unicode MS" pitchFamily="34" charset="-128"/>
              </a:rPr>
              <a:t>                                                   </a:t>
            </a:r>
            <a:r>
              <a:rPr lang="en-US" sz="1800" dirty="0" err="1" smtClean="0">
                <a:ea typeface="Arial Unicode MS" pitchFamily="34" charset="-128"/>
                <a:cs typeface="Arial Unicode MS" pitchFamily="34" charset="-128"/>
              </a:rPr>
              <a:t>Kochhar</a:t>
            </a:r>
            <a:r>
              <a:rPr lang="en-US" sz="1800" dirty="0" smtClean="0">
                <a:ea typeface="Arial Unicode MS" pitchFamily="34" charset="-128"/>
                <a:cs typeface="Arial Unicode MS" pitchFamily="34" charset="-128"/>
              </a:rPr>
              <a:t>-Bryant &amp; </a:t>
            </a:r>
            <a:r>
              <a:rPr lang="en-US" sz="1800" dirty="0" err="1" smtClean="0">
                <a:ea typeface="Arial Unicode MS" pitchFamily="34" charset="-128"/>
                <a:cs typeface="Arial Unicode MS" pitchFamily="34" charset="-128"/>
              </a:rPr>
              <a:t>Izzo</a:t>
            </a:r>
            <a:r>
              <a:rPr lang="en-US" sz="1800" dirty="0" smtClean="0">
                <a:ea typeface="Arial Unicode MS" pitchFamily="34" charset="-128"/>
                <a:cs typeface="Arial Unicode MS" pitchFamily="34" charset="-128"/>
              </a:rPr>
              <a:t> (2006)</a:t>
            </a:r>
          </a:p>
          <a:p>
            <a:pPr marL="458788" indent="-458788" eaLnBrk="1" hangingPunct="1">
              <a:lnSpc>
                <a:spcPct val="110000"/>
              </a:lnSpc>
            </a:pPr>
            <a:endParaRPr lang="en-US" sz="1800" dirty="0" smtClean="0"/>
          </a:p>
          <a:p>
            <a:pPr marL="458788" indent="-458788" eaLnBrk="1" hangingPunct="1">
              <a:lnSpc>
                <a:spcPct val="80000"/>
              </a:lnSpc>
              <a:buFontTx/>
              <a:buNone/>
            </a:pPr>
            <a:r>
              <a:rPr lang="en-US" sz="1000" dirty="0" smtClean="0"/>
              <a:t>	</a:t>
            </a:r>
          </a:p>
        </p:txBody>
      </p:sp>
      <p:sp>
        <p:nvSpPr>
          <p:cNvPr id="2" name="Slide Number Placeholder 1"/>
          <p:cNvSpPr>
            <a:spLocks noGrp="1"/>
          </p:cNvSpPr>
          <p:nvPr>
            <p:ph type="sldNum" sz="quarter" idx="12"/>
          </p:nvPr>
        </p:nvSpPr>
        <p:spPr/>
        <p:txBody>
          <a:bodyPr/>
          <a:lstStyle/>
          <a:p>
            <a:fld id="{D45A3705-CEFD-40B9-BBEE-9F2A91B738B4}" type="slidenum">
              <a:rPr lang="en-US" smtClean="0"/>
              <a:t>21</a:t>
            </a:fld>
            <a:endParaRPr lang="en-US"/>
          </a:p>
        </p:txBody>
      </p:sp>
    </p:spTree>
    <p:extLst>
      <p:ext uri="{BB962C8B-B14F-4D97-AF65-F5344CB8AC3E}">
        <p14:creationId xmlns:p14="http://schemas.microsoft.com/office/powerpoint/2010/main" val="14108302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760413"/>
            <a:ext cx="8305800" cy="915987"/>
          </a:xfrm>
        </p:spPr>
        <p:txBody>
          <a:bodyPr>
            <a:noAutofit/>
          </a:bodyPr>
          <a:lstStyle/>
          <a:p>
            <a:pPr eaLnBrk="1" hangingPunct="1"/>
            <a:r>
              <a:rPr lang="en-US" sz="3600" dirty="0" smtClean="0"/>
              <a:t>Purpose of the Summary of Performance</a:t>
            </a:r>
          </a:p>
        </p:txBody>
      </p:sp>
      <p:sp>
        <p:nvSpPr>
          <p:cNvPr id="20483" name="Rectangle 3"/>
          <p:cNvSpPr>
            <a:spLocks noGrp="1" noChangeArrowheads="1"/>
          </p:cNvSpPr>
          <p:nvPr>
            <p:ph idx="1"/>
          </p:nvPr>
        </p:nvSpPr>
        <p:spPr>
          <a:xfrm>
            <a:off x="228600" y="2057400"/>
            <a:ext cx="8305800" cy="4419600"/>
          </a:xfrm>
        </p:spPr>
        <p:txBody>
          <a:bodyPr/>
          <a:lstStyle/>
          <a:p>
            <a:pPr eaLnBrk="1" hangingPunct="1">
              <a:lnSpc>
                <a:spcPct val="110000"/>
              </a:lnSpc>
              <a:buClr>
                <a:srgbClr val="C384EA"/>
              </a:buClr>
              <a:buFont typeface="Arial" pitchFamily="34" charset="0"/>
              <a:buChar char="•"/>
            </a:pPr>
            <a:r>
              <a:rPr lang="en-US" sz="2800" dirty="0" smtClean="0">
                <a:ea typeface="Arial Unicode MS" pitchFamily="34" charset="-128"/>
                <a:cs typeface="Arial Unicode MS" pitchFamily="34" charset="-128"/>
              </a:rPr>
              <a:t>Help students improve their post-high school outcomes</a:t>
            </a:r>
          </a:p>
          <a:p>
            <a:pPr eaLnBrk="1" hangingPunct="1">
              <a:lnSpc>
                <a:spcPct val="110000"/>
              </a:lnSpc>
              <a:buClr>
                <a:srgbClr val="C384EA"/>
              </a:buClr>
              <a:buFont typeface="Arial" pitchFamily="34" charset="0"/>
              <a:buChar char="•"/>
            </a:pPr>
            <a:r>
              <a:rPr lang="en-US" sz="2800" dirty="0" smtClean="0">
                <a:ea typeface="Arial Unicode MS" pitchFamily="34" charset="-128"/>
                <a:cs typeface="Arial Unicode MS" pitchFamily="34" charset="-128"/>
              </a:rPr>
              <a:t>Provide information to document a disability</a:t>
            </a:r>
          </a:p>
          <a:p>
            <a:pPr eaLnBrk="1" hangingPunct="1">
              <a:lnSpc>
                <a:spcPct val="110000"/>
              </a:lnSpc>
              <a:buClr>
                <a:srgbClr val="C384EA"/>
              </a:buClr>
              <a:buFont typeface="Arial" pitchFamily="34" charset="0"/>
              <a:buChar char="•"/>
            </a:pPr>
            <a:r>
              <a:rPr lang="en-US" sz="2800" dirty="0" smtClean="0">
                <a:ea typeface="Arial Unicode MS" pitchFamily="34" charset="-128"/>
                <a:cs typeface="Arial Unicode MS" pitchFamily="34" charset="-128"/>
              </a:rPr>
              <a:t>Determine the current impact of the disability</a:t>
            </a:r>
          </a:p>
          <a:p>
            <a:pPr eaLnBrk="1" hangingPunct="1">
              <a:lnSpc>
                <a:spcPct val="110000"/>
              </a:lnSpc>
              <a:buClr>
                <a:srgbClr val="C384EA"/>
              </a:buClr>
              <a:buFont typeface="Arial" pitchFamily="34" charset="0"/>
              <a:buChar char="•"/>
            </a:pPr>
            <a:r>
              <a:rPr lang="en-US" sz="2800" dirty="0" smtClean="0">
                <a:ea typeface="Arial Unicode MS" pitchFamily="34" charset="-128"/>
                <a:cs typeface="Arial Unicode MS" pitchFamily="34" charset="-128"/>
              </a:rPr>
              <a:t>Justify the need for accommodations</a:t>
            </a:r>
          </a:p>
          <a:p>
            <a:pPr eaLnBrk="1" hangingPunct="1">
              <a:lnSpc>
                <a:spcPct val="110000"/>
              </a:lnSpc>
              <a:buClr>
                <a:srgbClr val="C384EA"/>
              </a:buClr>
              <a:buFont typeface="Arial" pitchFamily="34" charset="0"/>
              <a:buChar char="•"/>
            </a:pPr>
            <a:r>
              <a:rPr lang="en-US" sz="2800" dirty="0" smtClean="0">
                <a:ea typeface="Arial Unicode MS" pitchFamily="34" charset="-128"/>
                <a:cs typeface="Arial Unicode MS" pitchFamily="34" charset="-128"/>
              </a:rPr>
              <a:t>Identify appropriate accommodations</a:t>
            </a:r>
          </a:p>
          <a:p>
            <a:pPr eaLnBrk="1" hangingPunct="1">
              <a:lnSpc>
                <a:spcPct val="110000"/>
              </a:lnSpc>
              <a:buClr>
                <a:srgbClr val="C384EA"/>
              </a:buClr>
              <a:buFont typeface="Arial" pitchFamily="34" charset="0"/>
              <a:buChar char="•"/>
            </a:pPr>
            <a:r>
              <a:rPr lang="en-US" sz="2800" dirty="0" smtClean="0">
                <a:ea typeface="Arial Unicode MS" pitchFamily="34" charset="-128"/>
                <a:cs typeface="Arial Unicode MS" pitchFamily="34" charset="-128"/>
              </a:rPr>
              <a:t>Enhance self-knowledge and self-advocacy skills</a:t>
            </a:r>
          </a:p>
          <a:p>
            <a:pPr marL="915987" lvl="1" indent="-342900" eaLnBrk="1" hangingPunct="1">
              <a:lnSpc>
                <a:spcPct val="80000"/>
              </a:lnSpc>
              <a:buFont typeface="Arial" pitchFamily="34" charset="0"/>
              <a:buChar char="•"/>
            </a:pPr>
            <a:endParaRPr lang="en-US" dirty="0" smtClean="0"/>
          </a:p>
          <a:p>
            <a:pPr>
              <a:lnSpc>
                <a:spcPct val="80000"/>
              </a:lnSpc>
              <a:buFont typeface="Arial" pitchFamily="34" charset="0"/>
              <a:buChar char="•"/>
            </a:pPr>
            <a:r>
              <a:rPr lang="en-US" sz="1200" dirty="0" smtClean="0"/>
              <a:t>	</a:t>
            </a:r>
          </a:p>
        </p:txBody>
      </p:sp>
      <p:sp>
        <p:nvSpPr>
          <p:cNvPr id="2" name="Slide Number Placeholder 1"/>
          <p:cNvSpPr>
            <a:spLocks noGrp="1"/>
          </p:cNvSpPr>
          <p:nvPr>
            <p:ph type="sldNum" sz="quarter" idx="12"/>
          </p:nvPr>
        </p:nvSpPr>
        <p:spPr/>
        <p:txBody>
          <a:bodyPr/>
          <a:lstStyle/>
          <a:p>
            <a:fld id="{D45A3705-CEFD-40B9-BBEE-9F2A91B738B4}" type="slidenum">
              <a:rPr lang="en-US" smtClean="0"/>
              <a:t>22</a:t>
            </a:fld>
            <a:endParaRPr lang="en-US"/>
          </a:p>
        </p:txBody>
      </p:sp>
    </p:spTree>
    <p:extLst>
      <p:ext uri="{BB962C8B-B14F-4D97-AF65-F5344CB8AC3E}">
        <p14:creationId xmlns:p14="http://schemas.microsoft.com/office/powerpoint/2010/main" val="31867319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523875" y="836613"/>
            <a:ext cx="7477125" cy="915987"/>
          </a:xfrm>
        </p:spPr>
        <p:txBody>
          <a:bodyPr/>
          <a:lstStyle/>
          <a:p>
            <a:pPr eaLnBrk="1" hangingPunct="1"/>
            <a:r>
              <a:rPr lang="en-US" dirty="0" smtClean="0"/>
              <a:t>Addressing Gaps</a:t>
            </a:r>
          </a:p>
        </p:txBody>
      </p:sp>
      <p:sp>
        <p:nvSpPr>
          <p:cNvPr id="21507" name="Rectangle 5"/>
          <p:cNvSpPr>
            <a:spLocks noGrp="1" noChangeArrowheads="1"/>
          </p:cNvSpPr>
          <p:nvPr>
            <p:ph idx="1"/>
          </p:nvPr>
        </p:nvSpPr>
        <p:spPr>
          <a:xfrm>
            <a:off x="690562" y="2057400"/>
            <a:ext cx="7386638" cy="3810000"/>
          </a:xfrm>
        </p:spPr>
        <p:txBody>
          <a:bodyPr/>
          <a:lstStyle/>
          <a:p>
            <a:pPr eaLnBrk="1" hangingPunct="1">
              <a:buClr>
                <a:srgbClr val="C384EA"/>
              </a:buClr>
              <a:buFont typeface="Arial" pitchFamily="34" charset="0"/>
              <a:buChar char="•"/>
            </a:pPr>
            <a:r>
              <a:rPr lang="en-US" dirty="0" smtClean="0"/>
              <a:t>Students address gaps between skill levels and a chosen career path via instruction, work experiences, and accommodations.</a:t>
            </a:r>
          </a:p>
          <a:p>
            <a:pPr eaLnBrk="1" hangingPunct="1">
              <a:buClr>
                <a:srgbClr val="C384EA"/>
              </a:buClr>
              <a:buFont typeface="Arial" pitchFamily="34" charset="0"/>
              <a:buChar char="•"/>
            </a:pPr>
            <a:endParaRPr lang="en-US" sz="2000" dirty="0" smtClean="0"/>
          </a:p>
          <a:p>
            <a:pPr eaLnBrk="1" hangingPunct="1">
              <a:buClr>
                <a:srgbClr val="C384EA"/>
              </a:buClr>
              <a:buFont typeface="Arial" pitchFamily="34" charset="0"/>
              <a:buChar char="•"/>
            </a:pPr>
            <a:r>
              <a:rPr lang="en-US" dirty="0" smtClean="0"/>
              <a:t>SOP should articulate the degree to which these gaps still exist and the accommodations that narrow or close these gaps.</a:t>
            </a:r>
          </a:p>
          <a:p>
            <a:pPr marL="461963" indent="-461963" eaLnBrk="1" hangingPunct="1">
              <a:buFontTx/>
              <a:buNone/>
            </a:pPr>
            <a:endParaRPr lang="en-US" sz="2400" dirty="0" smtClean="0"/>
          </a:p>
          <a:p>
            <a:pPr marL="461963" indent="-461963" eaLnBrk="1" hangingPunct="1">
              <a:buFontTx/>
              <a:buNone/>
            </a:pPr>
            <a:r>
              <a:rPr lang="en-US" sz="1800" dirty="0" smtClean="0">
                <a:ea typeface="Arial Unicode MS" pitchFamily="34" charset="-128"/>
                <a:cs typeface="Arial Unicode MS" pitchFamily="34" charset="-128"/>
              </a:rPr>
              <a:t>                                    </a:t>
            </a:r>
            <a:r>
              <a:rPr lang="en-US" sz="1800" dirty="0" err="1" smtClean="0">
                <a:ea typeface="Arial Unicode MS" pitchFamily="34" charset="-128"/>
                <a:cs typeface="Arial Unicode MS" pitchFamily="34" charset="-128"/>
              </a:rPr>
              <a:t>Madaus</a:t>
            </a:r>
            <a:r>
              <a:rPr lang="en-US" sz="1800" dirty="0" smtClean="0">
                <a:ea typeface="Arial Unicode MS" pitchFamily="34" charset="-128"/>
                <a:cs typeface="Arial Unicode MS" pitchFamily="34" charset="-128"/>
              </a:rPr>
              <a:t>, </a:t>
            </a:r>
            <a:r>
              <a:rPr lang="en-US" sz="1800" dirty="0" err="1" smtClean="0">
                <a:ea typeface="Arial Unicode MS" pitchFamily="34" charset="-128"/>
                <a:cs typeface="Arial Unicode MS" pitchFamily="34" charset="-128"/>
              </a:rPr>
              <a:t>Bigaj</a:t>
            </a:r>
            <a:r>
              <a:rPr lang="en-US" sz="1800" dirty="0" smtClean="0">
                <a:ea typeface="Arial Unicode MS" pitchFamily="34" charset="-128"/>
                <a:cs typeface="Arial Unicode MS" pitchFamily="34" charset="-128"/>
              </a:rPr>
              <a:t>, </a:t>
            </a:r>
            <a:r>
              <a:rPr lang="en-US" sz="1800" dirty="0" err="1" smtClean="0">
                <a:ea typeface="Arial Unicode MS" pitchFamily="34" charset="-128"/>
                <a:cs typeface="Arial Unicode MS" pitchFamily="34" charset="-128"/>
              </a:rPr>
              <a:t>Chafouleas</a:t>
            </a:r>
            <a:r>
              <a:rPr lang="en-US" sz="1800" dirty="0" smtClean="0">
                <a:ea typeface="Arial Unicode MS" pitchFamily="34" charset="-128"/>
                <a:cs typeface="Arial Unicode MS" pitchFamily="34" charset="-128"/>
              </a:rPr>
              <a:t>, &amp; </a:t>
            </a:r>
            <a:r>
              <a:rPr lang="en-US" sz="1800" dirty="0" err="1" smtClean="0">
                <a:ea typeface="Arial Unicode MS" pitchFamily="34" charset="-128"/>
                <a:cs typeface="Arial Unicode MS" pitchFamily="34" charset="-128"/>
              </a:rPr>
              <a:t>Simonsen</a:t>
            </a:r>
            <a:r>
              <a:rPr lang="en-US" sz="1800" dirty="0" smtClean="0">
                <a:ea typeface="Arial Unicode MS" pitchFamily="34" charset="-128"/>
                <a:cs typeface="Arial Unicode MS" pitchFamily="34" charset="-128"/>
              </a:rPr>
              <a:t> (2006)</a:t>
            </a:r>
          </a:p>
        </p:txBody>
      </p:sp>
      <p:sp>
        <p:nvSpPr>
          <p:cNvPr id="2" name="Slide Number Placeholder 1"/>
          <p:cNvSpPr>
            <a:spLocks noGrp="1"/>
          </p:cNvSpPr>
          <p:nvPr>
            <p:ph type="sldNum" sz="quarter" idx="12"/>
          </p:nvPr>
        </p:nvSpPr>
        <p:spPr/>
        <p:txBody>
          <a:bodyPr/>
          <a:lstStyle/>
          <a:p>
            <a:fld id="{D45A3705-CEFD-40B9-BBEE-9F2A91B738B4}" type="slidenum">
              <a:rPr lang="en-US" smtClean="0"/>
              <a:t>23</a:t>
            </a:fld>
            <a:endParaRPr lang="en-US"/>
          </a:p>
        </p:txBody>
      </p:sp>
    </p:spTree>
    <p:extLst>
      <p:ext uri="{BB962C8B-B14F-4D97-AF65-F5344CB8AC3E}">
        <p14:creationId xmlns:p14="http://schemas.microsoft.com/office/powerpoint/2010/main" val="12712379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457200" y="381000"/>
            <a:ext cx="8229600" cy="1143000"/>
          </a:xfrm>
        </p:spPr>
        <p:txBody>
          <a:bodyPr/>
          <a:lstStyle/>
          <a:p>
            <a:pPr eaLnBrk="1" hangingPunct="1"/>
            <a:r>
              <a:rPr lang="en-US" dirty="0" smtClean="0"/>
              <a:t>Summary of Performance</a:t>
            </a:r>
          </a:p>
        </p:txBody>
      </p:sp>
      <p:sp>
        <p:nvSpPr>
          <p:cNvPr id="35843" name="Rectangle 5"/>
          <p:cNvSpPr>
            <a:spLocks noGrp="1" noChangeArrowheads="1"/>
          </p:cNvSpPr>
          <p:nvPr>
            <p:ph idx="1"/>
          </p:nvPr>
        </p:nvSpPr>
        <p:spPr>
          <a:xfrm>
            <a:off x="152400" y="1828800"/>
            <a:ext cx="7467600" cy="4953000"/>
          </a:xfrm>
        </p:spPr>
        <p:txBody>
          <a:bodyPr/>
          <a:lstStyle/>
          <a:p>
            <a:pPr eaLnBrk="1" hangingPunct="1">
              <a:buClr>
                <a:srgbClr val="C384EA"/>
              </a:buClr>
              <a:buFont typeface="Arial" pitchFamily="34" charset="0"/>
              <a:buChar char="•"/>
              <a:defRPr/>
            </a:pPr>
            <a:r>
              <a:rPr lang="en-US" dirty="0" smtClean="0"/>
              <a:t>Process for Completing SOP</a:t>
            </a:r>
          </a:p>
          <a:p>
            <a:pPr marL="1031875" lvl="1" indent="-506413" eaLnBrk="1" hangingPunct="1">
              <a:buClr>
                <a:srgbClr val="99FFCC"/>
              </a:buClr>
              <a:buFont typeface="Arial" pitchFamily="34" charset="0"/>
              <a:buChar char="•"/>
              <a:defRPr/>
            </a:pPr>
            <a:r>
              <a:rPr lang="en-US" dirty="0" smtClean="0"/>
              <a:t>Group effort </a:t>
            </a:r>
          </a:p>
          <a:p>
            <a:pPr marL="1031875" lvl="1" indent="-506413" eaLnBrk="1" hangingPunct="1">
              <a:buClr>
                <a:srgbClr val="99FFCC"/>
              </a:buClr>
              <a:buFont typeface="Arial" pitchFamily="34" charset="0"/>
              <a:buChar char="•"/>
              <a:defRPr/>
            </a:pPr>
            <a:r>
              <a:rPr lang="en-US" dirty="0" smtClean="0"/>
              <a:t>Internal electronic database</a:t>
            </a:r>
          </a:p>
          <a:p>
            <a:pPr marL="1031875" lvl="1" indent="-506413" eaLnBrk="1" hangingPunct="1">
              <a:buClr>
                <a:srgbClr val="99FFCC"/>
              </a:buClr>
              <a:buFont typeface="Arial" pitchFamily="34" charset="0"/>
              <a:buChar char="•"/>
              <a:defRPr/>
            </a:pPr>
            <a:r>
              <a:rPr lang="en-US" dirty="0" smtClean="0"/>
              <a:t>Group meeting (</a:t>
            </a:r>
            <a:r>
              <a:rPr lang="en-US" dirty="0" smtClean="0"/>
              <a:t>not </a:t>
            </a:r>
            <a:r>
              <a:rPr lang="en-US" dirty="0" smtClean="0"/>
              <a:t>PPT meeting)</a:t>
            </a:r>
          </a:p>
          <a:p>
            <a:pPr marL="1031875" lvl="1" indent="-506413" eaLnBrk="1" hangingPunct="1">
              <a:buClr>
                <a:srgbClr val="99FFCC"/>
              </a:buClr>
              <a:buFont typeface="Arial" pitchFamily="34" charset="0"/>
              <a:buChar char="•"/>
              <a:defRPr/>
            </a:pPr>
            <a:r>
              <a:rPr lang="en-US" dirty="0" smtClean="0"/>
              <a:t>Input from both special education and regular education</a:t>
            </a:r>
          </a:p>
          <a:p>
            <a:pPr marL="1031875" lvl="1" indent="-506413" eaLnBrk="1" hangingPunct="1">
              <a:buClr>
                <a:srgbClr val="99FFCC"/>
              </a:buClr>
              <a:buFont typeface="Arial" pitchFamily="34" charset="0"/>
              <a:buChar char="•"/>
              <a:defRPr/>
            </a:pPr>
            <a:r>
              <a:rPr lang="en-US" dirty="0" smtClean="0"/>
              <a:t>Input from related services, employers, community personnel</a:t>
            </a:r>
          </a:p>
          <a:p>
            <a:pPr marL="1143000" lvl="1" indent="-685800" eaLnBrk="1" hangingPunct="1">
              <a:buFontTx/>
              <a:buNone/>
              <a:defRPr/>
            </a:pPr>
            <a:endParaRPr lang="en-US" dirty="0" smtClean="0"/>
          </a:p>
        </p:txBody>
      </p:sp>
      <p:sp>
        <p:nvSpPr>
          <p:cNvPr id="2" name="Slide Number Placeholder 1"/>
          <p:cNvSpPr>
            <a:spLocks noGrp="1"/>
          </p:cNvSpPr>
          <p:nvPr>
            <p:ph type="sldNum" sz="quarter" idx="12"/>
          </p:nvPr>
        </p:nvSpPr>
        <p:spPr/>
        <p:txBody>
          <a:bodyPr/>
          <a:lstStyle/>
          <a:p>
            <a:fld id="{D45A3705-CEFD-40B9-BBEE-9F2A91B738B4}" type="slidenum">
              <a:rPr lang="en-US" smtClean="0"/>
              <a:t>24</a:t>
            </a:fld>
            <a:endParaRPr lang="en-US"/>
          </a:p>
        </p:txBody>
      </p:sp>
    </p:spTree>
    <p:extLst>
      <p:ext uri="{BB962C8B-B14F-4D97-AF65-F5344CB8AC3E}">
        <p14:creationId xmlns:p14="http://schemas.microsoft.com/office/powerpoint/2010/main" val="22758912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19075" y="836613"/>
            <a:ext cx="7477125" cy="687387"/>
          </a:xfrm>
        </p:spPr>
        <p:txBody>
          <a:bodyPr>
            <a:normAutofit fontScale="90000"/>
          </a:bodyPr>
          <a:lstStyle/>
          <a:p>
            <a:pPr eaLnBrk="1" hangingPunct="1"/>
            <a:r>
              <a:rPr lang="en-US" dirty="0" smtClean="0"/>
              <a:t>Summary of Performance</a:t>
            </a:r>
          </a:p>
        </p:txBody>
      </p:sp>
      <p:sp>
        <p:nvSpPr>
          <p:cNvPr id="23555" name="Rectangle 3"/>
          <p:cNvSpPr>
            <a:spLocks noGrp="1" noChangeArrowheads="1"/>
          </p:cNvSpPr>
          <p:nvPr>
            <p:ph idx="1"/>
          </p:nvPr>
        </p:nvSpPr>
        <p:spPr>
          <a:xfrm>
            <a:off x="152400" y="1600200"/>
            <a:ext cx="8458200" cy="5257800"/>
          </a:xfrm>
        </p:spPr>
        <p:txBody>
          <a:bodyPr/>
          <a:lstStyle/>
          <a:p>
            <a:pPr marL="466725" indent="-466725" eaLnBrk="1" hangingPunct="1"/>
            <a:r>
              <a:rPr lang="en-US" dirty="0" smtClean="0"/>
              <a:t>Using the Summary of Performance</a:t>
            </a:r>
          </a:p>
          <a:p>
            <a:pPr marL="1031875" lvl="1" indent="-450850" eaLnBrk="1" hangingPunct="1"/>
            <a:r>
              <a:rPr lang="en-US" dirty="0" smtClean="0"/>
              <a:t>Begin writing it in a student’s final year; update it at the end of the year</a:t>
            </a:r>
          </a:p>
          <a:p>
            <a:pPr marL="1031875" lvl="1" indent="-450850" eaLnBrk="1" hangingPunct="1"/>
            <a:r>
              <a:rPr lang="en-US" dirty="0" smtClean="0"/>
              <a:t>Begin creating a SOP in student’s freshman year as living document in the student’s transition portfolio; build on it throughout high school</a:t>
            </a:r>
          </a:p>
          <a:p>
            <a:pPr marL="1031875" lvl="1" indent="-450850" eaLnBrk="1" hangingPunct="1"/>
            <a:r>
              <a:rPr lang="en-US" dirty="0" smtClean="0"/>
              <a:t>Involve student in writing the SOP</a:t>
            </a:r>
          </a:p>
          <a:p>
            <a:pPr marL="1031875" lvl="1" indent="-450850" eaLnBrk="1" hangingPunct="1"/>
            <a:r>
              <a:rPr lang="en-US" dirty="0" smtClean="0"/>
              <a:t>Use SOP to enhance self–determination</a:t>
            </a:r>
          </a:p>
          <a:p>
            <a:pPr marL="1031875" lvl="1" indent="-450850" eaLnBrk="1" hangingPunct="1"/>
            <a:r>
              <a:rPr lang="en-US" dirty="0" smtClean="0"/>
              <a:t>Review the SOP at an “Exit Interview”</a:t>
            </a:r>
          </a:p>
          <a:p>
            <a:pPr marL="1031875" lvl="1" indent="-450850" eaLnBrk="1" hangingPunct="1"/>
            <a:r>
              <a:rPr lang="en-US" dirty="0" smtClean="0"/>
              <a:t>Use as a life-long learning tool/process</a:t>
            </a:r>
          </a:p>
          <a:p>
            <a:pPr marL="1031875" lvl="1" indent="-450850" eaLnBrk="1" hangingPunct="1">
              <a:buFontTx/>
              <a:buNone/>
            </a:pPr>
            <a:endParaRPr lang="en-US" dirty="0" smtClean="0"/>
          </a:p>
        </p:txBody>
      </p:sp>
      <p:sp>
        <p:nvSpPr>
          <p:cNvPr id="2" name="Slide Number Placeholder 1"/>
          <p:cNvSpPr>
            <a:spLocks noGrp="1"/>
          </p:cNvSpPr>
          <p:nvPr>
            <p:ph type="sldNum" sz="quarter" idx="12"/>
          </p:nvPr>
        </p:nvSpPr>
        <p:spPr/>
        <p:txBody>
          <a:bodyPr/>
          <a:lstStyle/>
          <a:p>
            <a:fld id="{D45A3705-CEFD-40B9-BBEE-9F2A91B738B4}" type="slidenum">
              <a:rPr lang="en-US" smtClean="0"/>
              <a:t>25</a:t>
            </a:fld>
            <a:endParaRPr lang="en-US"/>
          </a:p>
        </p:txBody>
      </p:sp>
    </p:spTree>
    <p:extLst>
      <p:ext uri="{BB962C8B-B14F-4D97-AF65-F5344CB8AC3E}">
        <p14:creationId xmlns:p14="http://schemas.microsoft.com/office/powerpoint/2010/main" val="1443851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19075" y="762000"/>
            <a:ext cx="7477125" cy="762000"/>
          </a:xfrm>
        </p:spPr>
        <p:txBody>
          <a:bodyPr/>
          <a:lstStyle/>
          <a:p>
            <a:pPr eaLnBrk="1" hangingPunct="1"/>
            <a:r>
              <a:rPr lang="en-US" sz="3600" dirty="0" smtClean="0"/>
              <a:t>Section 504 Plan</a:t>
            </a:r>
          </a:p>
        </p:txBody>
      </p:sp>
      <p:sp>
        <p:nvSpPr>
          <p:cNvPr id="24579" name="Rectangle 3"/>
          <p:cNvSpPr>
            <a:spLocks noGrp="1" noChangeArrowheads="1"/>
          </p:cNvSpPr>
          <p:nvPr>
            <p:ph idx="1"/>
          </p:nvPr>
        </p:nvSpPr>
        <p:spPr>
          <a:xfrm>
            <a:off x="152400" y="1752600"/>
            <a:ext cx="8534400" cy="4648200"/>
          </a:xfrm>
        </p:spPr>
        <p:txBody>
          <a:bodyPr>
            <a:normAutofit lnSpcReduction="10000"/>
          </a:bodyPr>
          <a:lstStyle/>
          <a:p>
            <a:pPr marL="457200" indent="-396875">
              <a:spcBef>
                <a:spcPct val="0"/>
              </a:spcBef>
              <a:spcAft>
                <a:spcPts val="1000"/>
              </a:spcAft>
              <a:buClr>
                <a:srgbClr val="C384EA"/>
              </a:buClr>
              <a:buFont typeface="Arial" pitchFamily="34" charset="0"/>
              <a:buChar char="•"/>
            </a:pPr>
            <a:r>
              <a:rPr lang="en-US" sz="2000" dirty="0" smtClean="0"/>
              <a:t>Section 504 is a federal civil rights statute that protects the rights of persons with disabilities in programs and activities that receive Federal financial assistance. </a:t>
            </a:r>
          </a:p>
          <a:p>
            <a:pPr marL="457200" indent="-396875">
              <a:spcBef>
                <a:spcPct val="0"/>
              </a:spcBef>
              <a:spcAft>
                <a:spcPts val="1000"/>
              </a:spcAft>
              <a:buClr>
                <a:srgbClr val="C384EA"/>
              </a:buClr>
              <a:buFont typeface="Arial" pitchFamily="34" charset="0"/>
              <a:buChar char="•"/>
            </a:pPr>
            <a:r>
              <a:rPr lang="en-US" sz="2000" dirty="0" smtClean="0"/>
              <a:t>Section 504 requires recipients to provide a free appropriate public education (FAPE) to qualified students w/ disabilities. </a:t>
            </a:r>
          </a:p>
          <a:p>
            <a:pPr marL="457200" indent="-396875">
              <a:spcBef>
                <a:spcPct val="0"/>
              </a:spcBef>
              <a:spcAft>
                <a:spcPts val="1000"/>
              </a:spcAft>
              <a:buClr>
                <a:srgbClr val="C384EA"/>
              </a:buClr>
              <a:buFont typeface="Arial" pitchFamily="34" charset="0"/>
              <a:buChar char="•"/>
            </a:pPr>
            <a:r>
              <a:rPr lang="en-US" sz="2000" dirty="0" smtClean="0"/>
              <a:t>Such an education consists of regular or special education and related aids and services designed to meet the individual educational needs of students with disabilities as adequately as the needs of students without disabilities are met. </a:t>
            </a:r>
          </a:p>
          <a:p>
            <a:pPr marL="457200" indent="-396875">
              <a:spcBef>
                <a:spcPct val="0"/>
              </a:spcBef>
              <a:spcAft>
                <a:spcPts val="1000"/>
              </a:spcAft>
              <a:buClr>
                <a:srgbClr val="C384EA"/>
              </a:buClr>
              <a:buFont typeface="Arial" pitchFamily="34" charset="0"/>
              <a:buChar char="•"/>
            </a:pPr>
            <a:r>
              <a:rPr lang="en-US" sz="2000" dirty="0" smtClean="0"/>
              <a:t>504 Plan is provided through general education.</a:t>
            </a:r>
          </a:p>
          <a:p>
            <a:pPr marL="457200" lvl="1" indent="-396875" eaLnBrk="1" hangingPunct="1">
              <a:spcBef>
                <a:spcPct val="0"/>
              </a:spcBef>
              <a:spcAft>
                <a:spcPts val="1000"/>
              </a:spcAft>
              <a:buClr>
                <a:srgbClr val="C384EA"/>
              </a:buClr>
              <a:buFont typeface="Arial" pitchFamily="34" charset="0"/>
              <a:buChar char="•"/>
            </a:pPr>
            <a:r>
              <a:rPr lang="en-US" sz="2000" dirty="0" smtClean="0"/>
              <a:t>Identifies accommodations, modifications, and services a student with a disability might need in order to have “equal access” to participate in activities or the opportunity to perform at the same level as peers.</a:t>
            </a:r>
          </a:p>
          <a:p>
            <a:pPr marL="457200" lvl="1" indent="-396875" eaLnBrk="1" hangingPunct="1">
              <a:lnSpc>
                <a:spcPct val="90000"/>
              </a:lnSpc>
              <a:spcBef>
                <a:spcPct val="0"/>
              </a:spcBef>
              <a:spcAft>
                <a:spcPts val="1200"/>
              </a:spcAft>
              <a:buClr>
                <a:srgbClr val="C384EA"/>
              </a:buClr>
              <a:buFont typeface="Arial" pitchFamily="34" charset="0"/>
              <a:buChar char="•"/>
            </a:pPr>
            <a:endParaRPr lang="en-US" sz="2000" dirty="0" smtClean="0"/>
          </a:p>
          <a:p>
            <a:pPr marL="457200" lvl="1" indent="-396875" eaLnBrk="1" hangingPunct="1">
              <a:lnSpc>
                <a:spcPct val="90000"/>
              </a:lnSpc>
              <a:spcBef>
                <a:spcPct val="0"/>
              </a:spcBef>
              <a:spcAft>
                <a:spcPts val="1200"/>
              </a:spcAft>
              <a:buClr>
                <a:srgbClr val="C384EA"/>
              </a:buClr>
              <a:buFont typeface="Arial" pitchFamily="34" charset="0"/>
              <a:buChar char="•"/>
            </a:pPr>
            <a:endParaRPr lang="en-US" sz="1600" dirty="0" smtClean="0"/>
          </a:p>
        </p:txBody>
      </p:sp>
      <p:sp>
        <p:nvSpPr>
          <p:cNvPr id="2" name="Slide Number Placeholder 1"/>
          <p:cNvSpPr>
            <a:spLocks noGrp="1"/>
          </p:cNvSpPr>
          <p:nvPr>
            <p:ph type="sldNum" sz="quarter" idx="12"/>
          </p:nvPr>
        </p:nvSpPr>
        <p:spPr/>
        <p:txBody>
          <a:bodyPr/>
          <a:lstStyle/>
          <a:p>
            <a:fld id="{D45A3705-CEFD-40B9-BBEE-9F2A91B738B4}" type="slidenum">
              <a:rPr lang="en-US" smtClean="0"/>
              <a:t>26</a:t>
            </a:fld>
            <a:endParaRPr lang="en-US"/>
          </a:p>
        </p:txBody>
      </p:sp>
    </p:spTree>
    <p:extLst>
      <p:ext uri="{BB962C8B-B14F-4D97-AF65-F5344CB8AC3E}">
        <p14:creationId xmlns:p14="http://schemas.microsoft.com/office/powerpoint/2010/main" val="33378394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19075" y="533400"/>
            <a:ext cx="7477125" cy="914400"/>
          </a:xfrm>
        </p:spPr>
        <p:txBody>
          <a:bodyPr/>
          <a:lstStyle/>
          <a:p>
            <a:pPr eaLnBrk="1" hangingPunct="1"/>
            <a:r>
              <a:rPr lang="en-US" sz="3600" dirty="0" smtClean="0"/>
              <a:t>Individualized Healthcare Plan</a:t>
            </a:r>
          </a:p>
        </p:txBody>
      </p:sp>
      <p:sp>
        <p:nvSpPr>
          <p:cNvPr id="25603" name="Rectangle 3"/>
          <p:cNvSpPr>
            <a:spLocks noGrp="1" noChangeArrowheads="1"/>
          </p:cNvSpPr>
          <p:nvPr>
            <p:ph idx="1"/>
          </p:nvPr>
        </p:nvSpPr>
        <p:spPr>
          <a:xfrm>
            <a:off x="228600" y="1524000"/>
            <a:ext cx="8229600" cy="5562600"/>
          </a:xfrm>
        </p:spPr>
        <p:txBody>
          <a:bodyPr/>
          <a:lstStyle/>
          <a:p>
            <a:pPr marL="457200" lvl="1" indent="-396875" defTabSz="854075" eaLnBrk="1" hangingPunct="1">
              <a:lnSpc>
                <a:spcPct val="90000"/>
              </a:lnSpc>
              <a:spcBef>
                <a:spcPct val="0"/>
              </a:spcBef>
              <a:spcAft>
                <a:spcPts val="1200"/>
              </a:spcAft>
              <a:buClr>
                <a:srgbClr val="C384EA"/>
              </a:buClr>
              <a:buFont typeface="Arial" pitchFamily="34" charset="0"/>
              <a:buChar char="•"/>
            </a:pPr>
            <a:r>
              <a:rPr lang="en-US" sz="2400" dirty="0" smtClean="0"/>
              <a:t>The IHP is a written document that outlines the </a:t>
            </a:r>
            <a:r>
              <a:rPr lang="en-US" sz="2400" dirty="0" smtClean="0">
                <a:solidFill>
                  <a:srgbClr val="99FFCC"/>
                </a:solidFill>
              </a:rPr>
              <a:t>provision of student healthcare services </a:t>
            </a:r>
            <a:r>
              <a:rPr lang="en-US" sz="2400" dirty="0" smtClean="0"/>
              <a:t>intended to achieve specific student outcomes. </a:t>
            </a:r>
          </a:p>
          <a:p>
            <a:pPr marL="457200" lvl="1" indent="-396875" defTabSz="854075" eaLnBrk="1" hangingPunct="1">
              <a:lnSpc>
                <a:spcPct val="90000"/>
              </a:lnSpc>
              <a:spcBef>
                <a:spcPct val="0"/>
              </a:spcBef>
              <a:spcAft>
                <a:spcPts val="1200"/>
              </a:spcAft>
              <a:buClr>
                <a:srgbClr val="C384EA"/>
              </a:buClr>
              <a:buFont typeface="Arial" pitchFamily="34" charset="0"/>
              <a:buChar char="•"/>
            </a:pPr>
            <a:r>
              <a:rPr lang="en-US" sz="2400" dirty="0" smtClean="0"/>
              <a:t>The management of school healthcare services for students with significant or chronic health problems is a </a:t>
            </a:r>
            <a:r>
              <a:rPr lang="en-US" sz="2400" dirty="0" smtClean="0">
                <a:solidFill>
                  <a:srgbClr val="99FFCC"/>
                </a:solidFill>
              </a:rPr>
              <a:t>vital role for school nurses. </a:t>
            </a:r>
          </a:p>
          <a:p>
            <a:pPr marL="457200" lvl="1" indent="-396875" defTabSz="854075" eaLnBrk="1" hangingPunct="1">
              <a:lnSpc>
                <a:spcPct val="90000"/>
              </a:lnSpc>
              <a:spcBef>
                <a:spcPct val="0"/>
              </a:spcBef>
              <a:spcAft>
                <a:spcPts val="1200"/>
              </a:spcAft>
              <a:buClr>
                <a:srgbClr val="C384EA"/>
              </a:buClr>
              <a:buFont typeface="Arial" pitchFamily="34" charset="0"/>
              <a:buChar char="•"/>
            </a:pPr>
            <a:r>
              <a:rPr lang="en-US" sz="2400" dirty="0" smtClean="0"/>
              <a:t>The standards for this role are based on the nursing process and must include: </a:t>
            </a:r>
          </a:p>
          <a:p>
            <a:pPr marL="857250" lvl="2" indent="-396875" defTabSz="854075" eaLnBrk="1" hangingPunct="1">
              <a:lnSpc>
                <a:spcPct val="90000"/>
              </a:lnSpc>
              <a:spcBef>
                <a:spcPct val="0"/>
              </a:spcBef>
              <a:spcAft>
                <a:spcPts val="600"/>
              </a:spcAft>
              <a:buClr>
                <a:srgbClr val="99FFCC"/>
              </a:buClr>
              <a:buFont typeface="Wingdings" pitchFamily="2" charset="2"/>
              <a:buChar char="§"/>
            </a:pPr>
            <a:r>
              <a:rPr lang="en-US" sz="2000" dirty="0" smtClean="0"/>
              <a:t>Assessment,</a:t>
            </a:r>
          </a:p>
          <a:p>
            <a:pPr marL="857250" lvl="2" indent="-396875" defTabSz="854075" eaLnBrk="1" hangingPunct="1">
              <a:lnSpc>
                <a:spcPct val="90000"/>
              </a:lnSpc>
              <a:spcBef>
                <a:spcPct val="0"/>
              </a:spcBef>
              <a:spcAft>
                <a:spcPts val="600"/>
              </a:spcAft>
              <a:buClr>
                <a:srgbClr val="99FFCC"/>
              </a:buClr>
              <a:buFont typeface="Wingdings" pitchFamily="2" charset="2"/>
              <a:buChar char="§"/>
            </a:pPr>
            <a:r>
              <a:rPr lang="en-US" sz="2000" dirty="0" smtClean="0"/>
              <a:t>Nursing Diagnosis, </a:t>
            </a:r>
          </a:p>
          <a:p>
            <a:pPr marL="857250" lvl="2" indent="-396875" defTabSz="854075" eaLnBrk="1" hangingPunct="1">
              <a:lnSpc>
                <a:spcPct val="90000"/>
              </a:lnSpc>
              <a:spcBef>
                <a:spcPct val="0"/>
              </a:spcBef>
              <a:spcAft>
                <a:spcPts val="600"/>
              </a:spcAft>
              <a:buClr>
                <a:srgbClr val="99FFCC"/>
              </a:buClr>
              <a:buFont typeface="Wingdings" pitchFamily="2" charset="2"/>
              <a:buChar char="§"/>
            </a:pPr>
            <a:r>
              <a:rPr lang="en-US" sz="2000" dirty="0" smtClean="0"/>
              <a:t>Outcome Identification, </a:t>
            </a:r>
          </a:p>
          <a:p>
            <a:pPr marL="857250" lvl="2" indent="-396875" defTabSz="854075" eaLnBrk="1" hangingPunct="1">
              <a:lnSpc>
                <a:spcPct val="90000"/>
              </a:lnSpc>
              <a:spcBef>
                <a:spcPct val="0"/>
              </a:spcBef>
              <a:spcAft>
                <a:spcPts val="600"/>
              </a:spcAft>
              <a:buClr>
                <a:srgbClr val="99FFCC"/>
              </a:buClr>
              <a:buFont typeface="Wingdings" pitchFamily="2" charset="2"/>
              <a:buChar char="§"/>
            </a:pPr>
            <a:r>
              <a:rPr lang="en-US" sz="2000" dirty="0" smtClean="0"/>
              <a:t>Planning, </a:t>
            </a:r>
          </a:p>
          <a:p>
            <a:pPr marL="857250" lvl="2" indent="-396875" defTabSz="854075" eaLnBrk="1" hangingPunct="1">
              <a:lnSpc>
                <a:spcPct val="90000"/>
              </a:lnSpc>
              <a:spcBef>
                <a:spcPct val="0"/>
              </a:spcBef>
              <a:spcAft>
                <a:spcPts val="600"/>
              </a:spcAft>
              <a:buClr>
                <a:srgbClr val="99FFCC"/>
              </a:buClr>
              <a:buFont typeface="Wingdings" pitchFamily="2" charset="2"/>
              <a:buChar char="§"/>
            </a:pPr>
            <a:r>
              <a:rPr lang="en-US" sz="2000" dirty="0" smtClean="0"/>
              <a:t>Implementation, and </a:t>
            </a:r>
          </a:p>
          <a:p>
            <a:pPr marL="857250" lvl="2" indent="-396875" defTabSz="854075" eaLnBrk="1" hangingPunct="1">
              <a:lnSpc>
                <a:spcPct val="90000"/>
              </a:lnSpc>
              <a:spcBef>
                <a:spcPct val="0"/>
              </a:spcBef>
              <a:spcAft>
                <a:spcPts val="600"/>
              </a:spcAft>
              <a:buClr>
                <a:srgbClr val="99FFCC"/>
              </a:buClr>
              <a:buFont typeface="Wingdings" pitchFamily="2" charset="2"/>
              <a:buChar char="§"/>
            </a:pPr>
            <a:r>
              <a:rPr lang="en-US" sz="2000" dirty="0" smtClean="0"/>
              <a:t>Evaluation.</a:t>
            </a:r>
            <a:endParaRPr lang="en-US" sz="2000" dirty="0" smtClean="0">
              <a:solidFill>
                <a:srgbClr val="99FFCC"/>
              </a:solidFill>
            </a:endParaRPr>
          </a:p>
        </p:txBody>
      </p:sp>
      <p:sp>
        <p:nvSpPr>
          <p:cNvPr id="2" name="Slide Number Placeholder 1"/>
          <p:cNvSpPr>
            <a:spLocks noGrp="1"/>
          </p:cNvSpPr>
          <p:nvPr>
            <p:ph type="sldNum" sz="quarter" idx="12"/>
          </p:nvPr>
        </p:nvSpPr>
        <p:spPr/>
        <p:txBody>
          <a:bodyPr/>
          <a:lstStyle/>
          <a:p>
            <a:fld id="{D45A3705-CEFD-40B9-BBEE-9F2A91B738B4}" type="slidenum">
              <a:rPr lang="en-US" smtClean="0"/>
              <a:t>27</a:t>
            </a:fld>
            <a:endParaRPr lang="en-US"/>
          </a:p>
        </p:txBody>
      </p:sp>
    </p:spTree>
    <p:extLst>
      <p:ext uri="{BB962C8B-B14F-4D97-AF65-F5344CB8AC3E}">
        <p14:creationId xmlns:p14="http://schemas.microsoft.com/office/powerpoint/2010/main" val="25051674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19075" y="457200"/>
            <a:ext cx="7477125" cy="914400"/>
          </a:xfrm>
        </p:spPr>
        <p:txBody>
          <a:bodyPr/>
          <a:lstStyle/>
          <a:p>
            <a:pPr eaLnBrk="1" hangingPunct="1"/>
            <a:r>
              <a:rPr lang="en-US" sz="3600" dirty="0" smtClean="0"/>
              <a:t>Individualized Healthcare Plan</a:t>
            </a:r>
          </a:p>
        </p:txBody>
      </p:sp>
      <p:sp>
        <p:nvSpPr>
          <p:cNvPr id="26627" name="Rectangle 3"/>
          <p:cNvSpPr>
            <a:spLocks noGrp="1" noChangeArrowheads="1"/>
          </p:cNvSpPr>
          <p:nvPr>
            <p:ph idx="1"/>
          </p:nvPr>
        </p:nvSpPr>
        <p:spPr>
          <a:xfrm>
            <a:off x="228600" y="1371600"/>
            <a:ext cx="8458200" cy="5715000"/>
          </a:xfrm>
        </p:spPr>
        <p:txBody>
          <a:bodyPr>
            <a:normAutofit/>
          </a:bodyPr>
          <a:lstStyle/>
          <a:p>
            <a:pPr marL="457200" lvl="1" indent="-396875" defTabSz="854075" eaLnBrk="1" hangingPunct="1">
              <a:lnSpc>
                <a:spcPct val="90000"/>
              </a:lnSpc>
              <a:spcBef>
                <a:spcPct val="0"/>
              </a:spcBef>
              <a:spcAft>
                <a:spcPts val="1200"/>
              </a:spcAft>
              <a:buClr>
                <a:srgbClr val="C384EA"/>
              </a:buClr>
              <a:buFont typeface="Arial" pitchFamily="34" charset="0"/>
              <a:buChar char="•"/>
            </a:pPr>
            <a:r>
              <a:rPr lang="en-US" sz="2000" dirty="0" smtClean="0"/>
              <a:t>Chronic mental and physical health conditions or disabilities can interfere with school participation and achievement.</a:t>
            </a:r>
          </a:p>
          <a:p>
            <a:pPr marL="457200" lvl="1" indent="-396875" defTabSz="854075" eaLnBrk="1" hangingPunct="1">
              <a:lnSpc>
                <a:spcPct val="90000"/>
              </a:lnSpc>
              <a:spcBef>
                <a:spcPct val="0"/>
              </a:spcBef>
              <a:spcAft>
                <a:spcPts val="1200"/>
              </a:spcAft>
              <a:buClr>
                <a:srgbClr val="C384EA"/>
              </a:buClr>
              <a:buFont typeface="Arial" pitchFamily="34" charset="0"/>
              <a:buChar char="•"/>
            </a:pPr>
            <a:r>
              <a:rPr lang="en-US" sz="2000" dirty="0" smtClean="0"/>
              <a:t>Many students with stable conditions, such as ADHD or mild intermittent asthma, require basic school nursing services such as health care monitoring or medication administration.</a:t>
            </a:r>
          </a:p>
          <a:p>
            <a:pPr marL="457200" lvl="1" indent="-396875" defTabSz="854075" eaLnBrk="1" hangingPunct="1">
              <a:lnSpc>
                <a:spcPct val="90000"/>
              </a:lnSpc>
              <a:spcBef>
                <a:spcPct val="0"/>
              </a:spcBef>
              <a:spcAft>
                <a:spcPts val="1200"/>
              </a:spcAft>
              <a:buClr>
                <a:srgbClr val="C384EA"/>
              </a:buClr>
              <a:buFont typeface="Arial" pitchFamily="34" charset="0"/>
              <a:buChar char="•"/>
            </a:pPr>
            <a:r>
              <a:rPr lang="en-US" sz="2000" dirty="0" smtClean="0"/>
              <a:t>Some students need specialized services and require an IHP, which may include an emergency care plan (ECP) and/or a field trip plan. </a:t>
            </a:r>
          </a:p>
          <a:p>
            <a:pPr marL="457200" lvl="1" indent="-396875" defTabSz="854075" eaLnBrk="1" hangingPunct="1">
              <a:lnSpc>
                <a:spcPct val="90000"/>
              </a:lnSpc>
              <a:spcBef>
                <a:spcPct val="0"/>
              </a:spcBef>
              <a:spcAft>
                <a:spcPts val="1200"/>
              </a:spcAft>
              <a:buClr>
                <a:srgbClr val="C384EA"/>
              </a:buClr>
              <a:buFont typeface="Arial" pitchFamily="34" charset="0"/>
              <a:buChar char="•"/>
            </a:pPr>
            <a:r>
              <a:rPr lang="en-US" sz="2000" dirty="0" smtClean="0"/>
              <a:t>The need for an IHP is based on required nursing care, not educational entitlement such as special education (IDEA) or Section 504 of the Rehabilitation Act of 1973.</a:t>
            </a:r>
          </a:p>
          <a:p>
            <a:pPr marL="457200" lvl="1" indent="-396875" defTabSz="854075" eaLnBrk="1" hangingPunct="1">
              <a:lnSpc>
                <a:spcPct val="90000"/>
              </a:lnSpc>
              <a:spcBef>
                <a:spcPct val="0"/>
              </a:spcBef>
              <a:spcAft>
                <a:spcPts val="1200"/>
              </a:spcAft>
              <a:buClr>
                <a:srgbClr val="C384EA"/>
              </a:buClr>
              <a:buFont typeface="Arial" pitchFamily="34" charset="0"/>
              <a:buChar char="•"/>
            </a:pPr>
            <a:r>
              <a:rPr lang="en-US" sz="2000" dirty="0" smtClean="0"/>
              <a:t>An IHP maybe an attachment to an IEP or Section 504 Plan.</a:t>
            </a:r>
          </a:p>
          <a:p>
            <a:pPr marL="457200" lvl="1" indent="-396875" defTabSz="854075" eaLnBrk="1" hangingPunct="1">
              <a:lnSpc>
                <a:spcPct val="90000"/>
              </a:lnSpc>
              <a:spcBef>
                <a:spcPct val="0"/>
              </a:spcBef>
              <a:spcAft>
                <a:spcPts val="1200"/>
              </a:spcAft>
              <a:buClr>
                <a:srgbClr val="C384EA"/>
              </a:buClr>
              <a:buFont typeface="Arial" pitchFamily="34" charset="0"/>
              <a:buChar char="•"/>
            </a:pPr>
            <a:r>
              <a:rPr lang="en-US" sz="2000" dirty="0" smtClean="0"/>
              <a:t>Students may have multiple healthcare needs, require lengthy procedures or treatments, require routine or emergency contact with the school nurse or unlicensed assistive personnel during the school day, or require special healthcare services as part of their IEP or Section 504 Plan.</a:t>
            </a:r>
          </a:p>
          <a:p>
            <a:pPr marL="457200" lvl="1" indent="-396875" defTabSz="854075" eaLnBrk="1" hangingPunct="1">
              <a:lnSpc>
                <a:spcPct val="90000"/>
              </a:lnSpc>
              <a:spcBef>
                <a:spcPct val="0"/>
              </a:spcBef>
              <a:spcAft>
                <a:spcPts val="1200"/>
              </a:spcAft>
              <a:buClr>
                <a:srgbClr val="C384EA"/>
              </a:buClr>
              <a:buFont typeface="Wingdings" pitchFamily="2" charset="2"/>
              <a:buChar char="Ø"/>
            </a:pPr>
            <a:endParaRPr lang="en-US" sz="2000" dirty="0" smtClean="0">
              <a:solidFill>
                <a:srgbClr val="99FFCC"/>
              </a:solidFill>
            </a:endParaRPr>
          </a:p>
        </p:txBody>
      </p:sp>
      <p:sp>
        <p:nvSpPr>
          <p:cNvPr id="2" name="Slide Number Placeholder 1"/>
          <p:cNvSpPr>
            <a:spLocks noGrp="1"/>
          </p:cNvSpPr>
          <p:nvPr>
            <p:ph type="sldNum" sz="quarter" idx="12"/>
          </p:nvPr>
        </p:nvSpPr>
        <p:spPr/>
        <p:txBody>
          <a:bodyPr/>
          <a:lstStyle/>
          <a:p>
            <a:fld id="{D45A3705-CEFD-40B9-BBEE-9F2A91B738B4}" type="slidenum">
              <a:rPr lang="en-US" smtClean="0"/>
              <a:t>28</a:t>
            </a:fld>
            <a:endParaRPr lang="en-US"/>
          </a:p>
        </p:txBody>
      </p:sp>
    </p:spTree>
    <p:extLst>
      <p:ext uri="{BB962C8B-B14F-4D97-AF65-F5344CB8AC3E}">
        <p14:creationId xmlns:p14="http://schemas.microsoft.com/office/powerpoint/2010/main" val="26367915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609600"/>
            <a:ext cx="8229600" cy="932688"/>
          </a:xfrm>
        </p:spPr>
        <p:txBody>
          <a:bodyPr/>
          <a:lstStyle/>
          <a:p>
            <a:r>
              <a:rPr lang="en-US" dirty="0" smtClean="0"/>
              <a:t>Confidentiality</a:t>
            </a:r>
          </a:p>
        </p:txBody>
      </p:sp>
      <p:sp>
        <p:nvSpPr>
          <p:cNvPr id="28675" name="Content Placeholder 2"/>
          <p:cNvSpPr>
            <a:spLocks noGrp="1"/>
          </p:cNvSpPr>
          <p:nvPr>
            <p:ph idx="1"/>
          </p:nvPr>
        </p:nvSpPr>
        <p:spPr>
          <a:xfrm>
            <a:off x="263524" y="1752600"/>
            <a:ext cx="8423275" cy="4343400"/>
          </a:xfrm>
        </p:spPr>
        <p:txBody>
          <a:bodyPr>
            <a:normAutofit fontScale="92500"/>
          </a:bodyPr>
          <a:lstStyle/>
          <a:p>
            <a:pPr>
              <a:lnSpc>
                <a:spcPct val="90000"/>
              </a:lnSpc>
              <a:spcBef>
                <a:spcPts val="0"/>
              </a:spcBef>
              <a:spcAft>
                <a:spcPts val="1200"/>
              </a:spcAft>
              <a:buClr>
                <a:srgbClr val="C384EA"/>
              </a:buClr>
              <a:buFont typeface="Arial" pitchFamily="34" charset="0"/>
              <a:buChar char="•"/>
              <a:defRPr/>
            </a:pPr>
            <a:r>
              <a:rPr lang="en-US" sz="2800" dirty="0" smtClean="0">
                <a:solidFill>
                  <a:schemeClr val="accent1">
                    <a:lumMod val="60000"/>
                    <a:lumOff val="40000"/>
                  </a:schemeClr>
                </a:solidFill>
              </a:rPr>
              <a:t>FERPA</a:t>
            </a:r>
            <a:r>
              <a:rPr lang="en-US" sz="2800" dirty="0" smtClean="0"/>
              <a:t> – protects the privacy of students’ “educational records”</a:t>
            </a:r>
          </a:p>
          <a:p>
            <a:pPr marL="914400" lvl="1" indent="-514350">
              <a:lnSpc>
                <a:spcPct val="90000"/>
              </a:lnSpc>
              <a:spcBef>
                <a:spcPts val="0"/>
              </a:spcBef>
              <a:spcAft>
                <a:spcPts val="1200"/>
              </a:spcAft>
              <a:buClr>
                <a:srgbClr val="99FFCC"/>
              </a:buClr>
              <a:buFont typeface="Arial" pitchFamily="34" charset="0"/>
              <a:buChar char="•"/>
              <a:defRPr/>
            </a:pPr>
            <a:r>
              <a:rPr lang="en-US" sz="2400" dirty="0" smtClean="0">
                <a:ea typeface="+mn-ea"/>
                <a:cs typeface="+mn-cs"/>
              </a:rPr>
              <a:t>May not disclose education records of students, or personally identifiable information from education records, without a parent or eligible student’s written consent</a:t>
            </a:r>
          </a:p>
          <a:p>
            <a:pPr marL="1549400" lvl="2" indent="-465138">
              <a:lnSpc>
                <a:spcPct val="90000"/>
              </a:lnSpc>
              <a:spcBef>
                <a:spcPts val="0"/>
              </a:spcBef>
              <a:spcAft>
                <a:spcPts val="600"/>
              </a:spcAft>
              <a:buClr>
                <a:schemeClr val="accent6">
                  <a:lumMod val="60000"/>
                  <a:lumOff val="40000"/>
                </a:schemeClr>
              </a:buClr>
              <a:buFont typeface="Arial" pitchFamily="34" charset="0"/>
              <a:buChar char="•"/>
              <a:defRPr/>
            </a:pPr>
            <a:r>
              <a:rPr lang="en-US" sz="2200" dirty="0" smtClean="0">
                <a:ea typeface="+mn-ea"/>
                <a:cs typeface="+mn-cs"/>
              </a:rPr>
              <a:t>Includes health records, nursing records</a:t>
            </a:r>
          </a:p>
          <a:p>
            <a:pPr marL="1549400" lvl="2" indent="-465138">
              <a:lnSpc>
                <a:spcPct val="90000"/>
              </a:lnSpc>
              <a:spcBef>
                <a:spcPts val="0"/>
              </a:spcBef>
              <a:spcAft>
                <a:spcPts val="1200"/>
              </a:spcAft>
              <a:buClr>
                <a:schemeClr val="accent6">
                  <a:lumMod val="60000"/>
                  <a:lumOff val="40000"/>
                </a:schemeClr>
              </a:buClr>
              <a:buFont typeface="Arial" pitchFamily="34" charset="0"/>
              <a:buChar char="•"/>
              <a:defRPr/>
            </a:pPr>
            <a:r>
              <a:rPr lang="en-US" sz="2200" dirty="0" smtClean="0"/>
              <a:t>Includes special education records</a:t>
            </a:r>
            <a:endParaRPr lang="en-US" dirty="0" smtClean="0"/>
          </a:p>
          <a:p>
            <a:pPr marL="914400" indent="-511175">
              <a:spcBef>
                <a:spcPts val="0"/>
              </a:spcBef>
              <a:buClr>
                <a:srgbClr val="99FFCC"/>
              </a:buClr>
              <a:buFont typeface="Arial" pitchFamily="34" charset="0"/>
              <a:buChar char="•"/>
              <a:defRPr/>
            </a:pPr>
            <a:r>
              <a:rPr lang="en-US" sz="2400" dirty="0" smtClean="0"/>
              <a:t>May disclose a student’s health and medical information and other “education records” to teachers and other school officials, without written consent, if these school officials have “legitimate educational interests”</a:t>
            </a:r>
          </a:p>
          <a:p>
            <a:pPr>
              <a:buClr>
                <a:srgbClr val="C384EA"/>
              </a:buClr>
              <a:buFont typeface="Arial" pitchFamily="34" charset="0"/>
              <a:buChar char="•"/>
              <a:defRPr/>
            </a:pPr>
            <a:endParaRPr lang="en-US" dirty="0" smtClean="0"/>
          </a:p>
        </p:txBody>
      </p:sp>
      <p:sp>
        <p:nvSpPr>
          <p:cNvPr id="2" name="Slide Number Placeholder 1"/>
          <p:cNvSpPr>
            <a:spLocks noGrp="1"/>
          </p:cNvSpPr>
          <p:nvPr>
            <p:ph type="sldNum" sz="quarter" idx="12"/>
          </p:nvPr>
        </p:nvSpPr>
        <p:spPr/>
        <p:txBody>
          <a:bodyPr/>
          <a:lstStyle/>
          <a:p>
            <a:fld id="{D45A3705-CEFD-40B9-BBEE-9F2A91B738B4}" type="slidenum">
              <a:rPr lang="en-US" smtClean="0"/>
              <a:t>29</a:t>
            </a:fld>
            <a:endParaRPr lang="en-US"/>
          </a:p>
        </p:txBody>
      </p:sp>
    </p:spTree>
    <p:extLst>
      <p:ext uri="{BB962C8B-B14F-4D97-AF65-F5344CB8AC3E}">
        <p14:creationId xmlns:p14="http://schemas.microsoft.com/office/powerpoint/2010/main" val="3072736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579438"/>
            <a:ext cx="8153400" cy="792162"/>
          </a:xfrm>
        </p:spPr>
        <p:txBody>
          <a:bodyPr>
            <a:noAutofit/>
          </a:bodyPr>
          <a:lstStyle/>
          <a:p>
            <a:pPr algn="ctr" eaLnBrk="1" fontAlgn="auto" hangingPunct="1">
              <a:spcAft>
                <a:spcPts val="0"/>
              </a:spcAft>
              <a:defRPr/>
            </a:pPr>
            <a:r>
              <a:rPr lang="en-US" dirty="0"/>
              <a:t>State of Connecticut</a:t>
            </a:r>
            <a:endParaRPr lang="en-US" dirty="0"/>
          </a:p>
        </p:txBody>
      </p:sp>
      <p:sp>
        <p:nvSpPr>
          <p:cNvPr id="9" name="Content Placeholder 8"/>
          <p:cNvSpPr>
            <a:spLocks noGrp="1"/>
          </p:cNvSpPr>
          <p:nvPr>
            <p:ph idx="1"/>
          </p:nvPr>
        </p:nvSpPr>
        <p:spPr>
          <a:xfrm>
            <a:off x="304800" y="1752600"/>
            <a:ext cx="8686800" cy="4648200"/>
          </a:xfrm>
        </p:spPr>
        <p:txBody>
          <a:bodyPr>
            <a:normAutofit lnSpcReduction="10000"/>
          </a:bodyPr>
          <a:lstStyle/>
          <a:p>
            <a:pPr marL="365760" indent="-256032" algn="ctr" eaLnBrk="1" fontAlgn="auto" hangingPunct="1">
              <a:spcAft>
                <a:spcPts val="0"/>
              </a:spcAft>
              <a:buFont typeface="Wingdings 3"/>
              <a:buNone/>
              <a:defRPr/>
            </a:pPr>
            <a:r>
              <a:rPr lang="en-US" b="1" dirty="0" smtClean="0"/>
              <a:t>Public Act No. 11-135</a:t>
            </a:r>
          </a:p>
          <a:p>
            <a:pPr marL="365760" indent="-256032" eaLnBrk="1" fontAlgn="auto" hangingPunct="1">
              <a:spcAft>
                <a:spcPts val="0"/>
              </a:spcAft>
              <a:buFont typeface="Wingdings 3"/>
              <a:buChar char=""/>
              <a:defRPr/>
            </a:pPr>
            <a:r>
              <a:rPr lang="en-US" sz="1900" b="1" dirty="0" smtClean="0"/>
              <a:t>An act concerning implementation dates for the Secondary School </a:t>
            </a:r>
            <a:r>
              <a:rPr lang="en-US" sz="1900" b="1" dirty="0" smtClean="0"/>
              <a:t>Reform…</a:t>
            </a:r>
            <a:endParaRPr lang="en-US" sz="1900" b="1" dirty="0" smtClean="0"/>
          </a:p>
          <a:p>
            <a:pPr marL="365760" indent="-256032" eaLnBrk="1" fontAlgn="auto" hangingPunct="1">
              <a:spcAft>
                <a:spcPts val="0"/>
              </a:spcAft>
              <a:buFont typeface="Wingdings 3"/>
              <a:buChar char=""/>
              <a:defRPr/>
            </a:pPr>
            <a:endParaRPr lang="en-US" sz="1900" dirty="0" smtClean="0"/>
          </a:p>
          <a:p>
            <a:pPr marL="365760" indent="-256032" eaLnBrk="1" fontAlgn="auto" hangingPunct="1">
              <a:spcAft>
                <a:spcPts val="0"/>
              </a:spcAft>
              <a:buFont typeface="Wingdings 3"/>
              <a:buChar char=""/>
              <a:defRPr/>
            </a:pPr>
            <a:r>
              <a:rPr lang="en-US" sz="2100" b="1" dirty="0" smtClean="0"/>
              <a:t>Section 2(j) </a:t>
            </a:r>
          </a:p>
          <a:p>
            <a:pPr marL="365760" indent="-256032" eaLnBrk="1" fontAlgn="auto" hangingPunct="1">
              <a:spcAft>
                <a:spcPts val="0"/>
              </a:spcAft>
              <a:buFont typeface="Wingdings 3"/>
              <a:buNone/>
              <a:defRPr/>
            </a:pPr>
            <a:endParaRPr lang="en-US" sz="2100" dirty="0" smtClean="0"/>
          </a:p>
          <a:p>
            <a:pPr marL="365760" indent="-256032" eaLnBrk="1" fontAlgn="auto" hangingPunct="1">
              <a:spcAft>
                <a:spcPts val="0"/>
              </a:spcAft>
              <a:buFont typeface="Wingdings 3"/>
              <a:buChar char=""/>
              <a:defRPr/>
            </a:pPr>
            <a:r>
              <a:rPr lang="en-US" dirty="0" smtClean="0"/>
              <a:t>“For the school year commencing July 1, 2012, and each school year thereafter, </a:t>
            </a:r>
            <a:r>
              <a:rPr lang="en-US" b="1" dirty="0" smtClean="0"/>
              <a:t>each local and</a:t>
            </a:r>
            <a:r>
              <a:rPr lang="en-US" b="1" u="sng" dirty="0" smtClean="0"/>
              <a:t> </a:t>
            </a:r>
            <a:r>
              <a:rPr lang="en-US" b="1" dirty="0" smtClean="0"/>
              <a:t>regional board of education shall create a student success plan for each student enrolled in a public school , beginning in grade six</a:t>
            </a:r>
            <a:r>
              <a:rPr lang="en-US" dirty="0" smtClean="0"/>
              <a:t>. Such student success plan shall include a student’s career and academic choices in grades six to twelve, inclusive.”</a:t>
            </a:r>
            <a:endParaRPr lang="en-US" dirty="0"/>
          </a:p>
        </p:txBody>
      </p:sp>
      <p:sp>
        <p:nvSpPr>
          <p:cNvPr id="2" name="Slide Number Placeholder 1"/>
          <p:cNvSpPr>
            <a:spLocks noGrp="1"/>
          </p:cNvSpPr>
          <p:nvPr>
            <p:ph type="sldNum" sz="quarter" idx="12"/>
          </p:nvPr>
        </p:nvSpPr>
        <p:spPr/>
        <p:txBody>
          <a:bodyPr/>
          <a:lstStyle/>
          <a:p>
            <a:fld id="{D45A3705-CEFD-40B9-BBEE-9F2A91B738B4}" type="slidenum">
              <a:rPr lang="en-US" smtClean="0"/>
              <a:t>3</a:t>
            </a:fld>
            <a:endParaRPr lang="en-US"/>
          </a:p>
        </p:txBody>
      </p:sp>
    </p:spTree>
    <p:extLst>
      <p:ext uri="{BB962C8B-B14F-4D97-AF65-F5344CB8AC3E}">
        <p14:creationId xmlns:p14="http://schemas.microsoft.com/office/powerpoint/2010/main" val="39115648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19075" y="760413"/>
            <a:ext cx="7477125" cy="839787"/>
          </a:xfrm>
        </p:spPr>
        <p:txBody>
          <a:bodyPr/>
          <a:lstStyle/>
          <a:p>
            <a:r>
              <a:rPr lang="en-US" dirty="0" smtClean="0"/>
              <a:t>Confidentiality</a:t>
            </a:r>
          </a:p>
        </p:txBody>
      </p:sp>
      <p:sp>
        <p:nvSpPr>
          <p:cNvPr id="28675" name="Content Placeholder 2"/>
          <p:cNvSpPr>
            <a:spLocks noGrp="1"/>
          </p:cNvSpPr>
          <p:nvPr>
            <p:ph idx="1"/>
          </p:nvPr>
        </p:nvSpPr>
        <p:spPr>
          <a:xfrm>
            <a:off x="263524" y="1600200"/>
            <a:ext cx="8118475" cy="4800600"/>
          </a:xfrm>
        </p:spPr>
        <p:txBody>
          <a:bodyPr>
            <a:normAutofit/>
          </a:bodyPr>
          <a:lstStyle/>
          <a:p>
            <a:pPr>
              <a:spcAft>
                <a:spcPts val="1200"/>
              </a:spcAft>
              <a:buClr>
                <a:srgbClr val="C384EA"/>
              </a:buClr>
              <a:buFont typeface="Arial" pitchFamily="34" charset="0"/>
              <a:buChar char="•"/>
              <a:defRPr/>
            </a:pPr>
            <a:r>
              <a:rPr lang="en-US" sz="2400" dirty="0" smtClean="0">
                <a:solidFill>
                  <a:schemeClr val="accent1">
                    <a:lumMod val="60000"/>
                    <a:lumOff val="40000"/>
                  </a:schemeClr>
                </a:solidFill>
              </a:rPr>
              <a:t>HIPAA </a:t>
            </a:r>
            <a:r>
              <a:rPr lang="en-US" sz="2400" dirty="0" smtClean="0"/>
              <a:t>– established national standards and requirements for electronic health care transactions to protect the privacy and security of individually identifiable health information.</a:t>
            </a:r>
          </a:p>
          <a:p>
            <a:pPr lvl="1">
              <a:spcBef>
                <a:spcPts val="0"/>
              </a:spcBef>
              <a:spcAft>
                <a:spcPts val="1000"/>
              </a:spcAft>
              <a:buClr>
                <a:srgbClr val="C384EA"/>
              </a:buClr>
              <a:buFont typeface="Arial" pitchFamily="34" charset="0"/>
              <a:buChar char="•"/>
              <a:defRPr/>
            </a:pPr>
            <a:r>
              <a:rPr lang="en-US" sz="2200" dirty="0" smtClean="0">
                <a:ea typeface="+mn-ea"/>
                <a:cs typeface="+mn-cs"/>
              </a:rPr>
              <a:t>Includes hospitals, health plans, practitioners</a:t>
            </a:r>
          </a:p>
          <a:p>
            <a:pPr lvl="1">
              <a:spcBef>
                <a:spcPts val="0"/>
              </a:spcBef>
              <a:spcAft>
                <a:spcPts val="1000"/>
              </a:spcAft>
              <a:buClr>
                <a:srgbClr val="C384EA"/>
              </a:buClr>
              <a:buFont typeface="Arial" pitchFamily="34" charset="0"/>
              <a:buChar char="•"/>
              <a:defRPr/>
            </a:pPr>
            <a:r>
              <a:rPr lang="en-US" sz="2200" dirty="0" smtClean="0">
                <a:ea typeface="+mn-ea"/>
                <a:cs typeface="+mn-cs"/>
              </a:rPr>
              <a:t>Limits disclosure of personal health information without patient authorization</a:t>
            </a:r>
          </a:p>
          <a:p>
            <a:pPr lvl="1">
              <a:spcBef>
                <a:spcPts val="0"/>
              </a:spcBef>
              <a:spcAft>
                <a:spcPts val="1000"/>
              </a:spcAft>
              <a:buClr>
                <a:srgbClr val="C384EA"/>
              </a:buClr>
              <a:buFont typeface="Arial" pitchFamily="34" charset="0"/>
              <a:buChar char="•"/>
              <a:defRPr/>
            </a:pPr>
            <a:r>
              <a:rPr lang="en-US" sz="2200" dirty="0" smtClean="0">
                <a:ea typeface="+mn-ea"/>
                <a:cs typeface="+mn-cs"/>
              </a:rPr>
              <a:t>School-based health clinics operate under HIPAA</a:t>
            </a:r>
          </a:p>
          <a:p>
            <a:pPr lvl="1">
              <a:spcBef>
                <a:spcPts val="0"/>
              </a:spcBef>
              <a:spcAft>
                <a:spcPts val="1000"/>
              </a:spcAft>
              <a:buClr>
                <a:srgbClr val="C384EA"/>
              </a:buClr>
              <a:buFont typeface="Arial" pitchFamily="34" charset="0"/>
              <a:buChar char="•"/>
              <a:defRPr/>
            </a:pPr>
            <a:r>
              <a:rPr lang="en-US" sz="2200" dirty="0" smtClean="0">
                <a:ea typeface="+mn-ea"/>
                <a:cs typeface="+mn-cs"/>
              </a:rPr>
              <a:t>Excludes education or treatment records of eligible students in schools who are covered under FERPA </a:t>
            </a:r>
            <a:r>
              <a:rPr lang="en-US" sz="2200" dirty="0" smtClean="0"/>
              <a:t>– not considered “protected health information.” </a:t>
            </a:r>
          </a:p>
          <a:p>
            <a:pPr marL="639763" indent="-639763">
              <a:buClr>
                <a:srgbClr val="C384EA"/>
              </a:buClr>
              <a:buFont typeface="Wingdings" pitchFamily="2" charset="2"/>
              <a:buChar char="Ø"/>
              <a:defRPr/>
            </a:pPr>
            <a:endParaRPr lang="en-US" dirty="0" smtClean="0"/>
          </a:p>
          <a:p>
            <a:pPr marL="639763" indent="-639763">
              <a:buClr>
                <a:srgbClr val="C384EA"/>
              </a:buClr>
              <a:buFont typeface="Wingdings" pitchFamily="2" charset="2"/>
              <a:buChar char="Ø"/>
              <a:defRPr/>
            </a:pPr>
            <a:endParaRPr lang="en-US" dirty="0" smtClean="0"/>
          </a:p>
        </p:txBody>
      </p:sp>
      <p:sp>
        <p:nvSpPr>
          <p:cNvPr id="2" name="Slide Number Placeholder 1"/>
          <p:cNvSpPr>
            <a:spLocks noGrp="1"/>
          </p:cNvSpPr>
          <p:nvPr>
            <p:ph type="sldNum" sz="quarter" idx="12"/>
          </p:nvPr>
        </p:nvSpPr>
        <p:spPr/>
        <p:txBody>
          <a:bodyPr/>
          <a:lstStyle/>
          <a:p>
            <a:fld id="{D45A3705-CEFD-40B9-BBEE-9F2A91B738B4}" type="slidenum">
              <a:rPr lang="en-US" smtClean="0"/>
              <a:t>30</a:t>
            </a:fld>
            <a:endParaRPr lang="en-US"/>
          </a:p>
        </p:txBody>
      </p:sp>
    </p:spTree>
    <p:extLst>
      <p:ext uri="{BB962C8B-B14F-4D97-AF65-F5344CB8AC3E}">
        <p14:creationId xmlns:p14="http://schemas.microsoft.com/office/powerpoint/2010/main" val="2845282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19075" y="609600"/>
            <a:ext cx="7477125" cy="914400"/>
          </a:xfrm>
        </p:spPr>
        <p:txBody>
          <a:bodyPr/>
          <a:lstStyle/>
          <a:p>
            <a:pPr eaLnBrk="1" hangingPunct="1"/>
            <a:r>
              <a:rPr lang="en-US" sz="3600" dirty="0" smtClean="0"/>
              <a:t>Developing the SSP</a:t>
            </a:r>
          </a:p>
        </p:txBody>
      </p:sp>
      <p:sp>
        <p:nvSpPr>
          <p:cNvPr id="5123" name="Rectangle 3"/>
          <p:cNvSpPr>
            <a:spLocks noGrp="1" noChangeArrowheads="1"/>
          </p:cNvSpPr>
          <p:nvPr>
            <p:ph idx="1"/>
          </p:nvPr>
        </p:nvSpPr>
        <p:spPr>
          <a:xfrm>
            <a:off x="228600" y="1752600"/>
            <a:ext cx="8458200" cy="5334000"/>
          </a:xfrm>
        </p:spPr>
        <p:txBody>
          <a:bodyPr/>
          <a:lstStyle/>
          <a:p>
            <a:pPr marL="457200" lvl="1" indent="-396875" defTabSz="854075" eaLnBrk="1" hangingPunct="1">
              <a:lnSpc>
                <a:spcPct val="90000"/>
              </a:lnSpc>
              <a:spcBef>
                <a:spcPts val="0"/>
              </a:spcBef>
              <a:spcAft>
                <a:spcPts val="1200"/>
              </a:spcAft>
              <a:buClr>
                <a:srgbClr val="C384EA"/>
              </a:buClr>
              <a:buFont typeface="Arial" pitchFamily="34" charset="0"/>
              <a:buChar char="•"/>
              <a:defRPr/>
            </a:pPr>
            <a:r>
              <a:rPr lang="en-US" sz="2200" dirty="0" smtClean="0"/>
              <a:t>Ensure that the following personnel are actively involved in the development of the SSP as well as the implementation process:</a:t>
            </a:r>
          </a:p>
          <a:p>
            <a:pPr marL="857250" lvl="2" indent="-396875" defTabSz="854075" eaLnBrk="1" hangingPunct="1">
              <a:lnSpc>
                <a:spcPct val="90000"/>
              </a:lnSpc>
              <a:spcBef>
                <a:spcPts val="0"/>
              </a:spcBef>
              <a:spcAft>
                <a:spcPts val="600"/>
              </a:spcAft>
              <a:buClr>
                <a:srgbClr val="C384EA"/>
              </a:buClr>
              <a:buFont typeface="Arial" pitchFamily="34" charset="0"/>
              <a:buChar char="•"/>
              <a:defRPr/>
            </a:pPr>
            <a:r>
              <a:rPr lang="en-US" sz="2000" dirty="0" smtClean="0"/>
              <a:t>Special Education</a:t>
            </a:r>
          </a:p>
          <a:p>
            <a:pPr marL="857250" lvl="2" indent="-396875" defTabSz="854075" eaLnBrk="1" hangingPunct="1">
              <a:lnSpc>
                <a:spcPct val="90000"/>
              </a:lnSpc>
              <a:spcBef>
                <a:spcPts val="0"/>
              </a:spcBef>
              <a:spcAft>
                <a:spcPts val="600"/>
              </a:spcAft>
              <a:buClr>
                <a:srgbClr val="C384EA"/>
              </a:buClr>
              <a:buFont typeface="Arial" pitchFamily="34" charset="0"/>
              <a:buChar char="•"/>
              <a:defRPr/>
            </a:pPr>
            <a:r>
              <a:rPr lang="en-US" sz="2000" dirty="0" smtClean="0"/>
              <a:t>School Nurses</a:t>
            </a:r>
          </a:p>
          <a:p>
            <a:pPr marL="857250" lvl="2" indent="-396875" defTabSz="854075" eaLnBrk="1" hangingPunct="1">
              <a:lnSpc>
                <a:spcPct val="90000"/>
              </a:lnSpc>
              <a:spcBef>
                <a:spcPts val="0"/>
              </a:spcBef>
              <a:spcAft>
                <a:spcPts val="600"/>
              </a:spcAft>
              <a:buClr>
                <a:srgbClr val="C384EA"/>
              </a:buClr>
              <a:buFont typeface="Arial" pitchFamily="34" charset="0"/>
              <a:buChar char="•"/>
              <a:defRPr/>
            </a:pPr>
            <a:r>
              <a:rPr lang="en-US" sz="2000" dirty="0" smtClean="0"/>
              <a:t>504 Coordinator</a:t>
            </a:r>
          </a:p>
          <a:p>
            <a:pPr marL="857250" lvl="2" indent="-396875" defTabSz="854075" eaLnBrk="1" hangingPunct="1">
              <a:lnSpc>
                <a:spcPct val="90000"/>
              </a:lnSpc>
              <a:spcBef>
                <a:spcPts val="0"/>
              </a:spcBef>
              <a:spcAft>
                <a:spcPts val="600"/>
              </a:spcAft>
              <a:buClr>
                <a:srgbClr val="C384EA"/>
              </a:buClr>
              <a:buFont typeface="Arial" pitchFamily="34" charset="0"/>
              <a:buChar char="•"/>
              <a:defRPr/>
            </a:pPr>
            <a:r>
              <a:rPr lang="en-US" sz="2000" dirty="0" smtClean="0"/>
              <a:t>School Counselors</a:t>
            </a:r>
          </a:p>
          <a:p>
            <a:pPr marL="857250" lvl="2" indent="-396875" defTabSz="854075" eaLnBrk="1" hangingPunct="1">
              <a:lnSpc>
                <a:spcPct val="90000"/>
              </a:lnSpc>
              <a:spcBef>
                <a:spcPts val="0"/>
              </a:spcBef>
              <a:spcAft>
                <a:spcPts val="600"/>
              </a:spcAft>
              <a:buClr>
                <a:srgbClr val="C384EA"/>
              </a:buClr>
              <a:buFont typeface="Arial" pitchFamily="34" charset="0"/>
              <a:buChar char="•"/>
              <a:defRPr/>
            </a:pPr>
            <a:r>
              <a:rPr lang="en-US" sz="2000" dirty="0" smtClean="0"/>
              <a:t>School Social Workers</a:t>
            </a:r>
          </a:p>
          <a:p>
            <a:pPr marL="857250" lvl="2" indent="-396875" defTabSz="854075" eaLnBrk="1" hangingPunct="1">
              <a:lnSpc>
                <a:spcPct val="90000"/>
              </a:lnSpc>
              <a:spcBef>
                <a:spcPts val="0"/>
              </a:spcBef>
              <a:spcAft>
                <a:spcPts val="600"/>
              </a:spcAft>
              <a:buClr>
                <a:srgbClr val="C384EA"/>
              </a:buClr>
              <a:buFont typeface="Arial" pitchFamily="34" charset="0"/>
              <a:buChar char="•"/>
              <a:defRPr/>
            </a:pPr>
            <a:r>
              <a:rPr lang="en-US" sz="2000" dirty="0" smtClean="0"/>
              <a:t>School Psychologists</a:t>
            </a:r>
          </a:p>
          <a:p>
            <a:pPr marL="857250" lvl="2" indent="-396875" defTabSz="854075" eaLnBrk="1" hangingPunct="1">
              <a:lnSpc>
                <a:spcPct val="90000"/>
              </a:lnSpc>
              <a:spcBef>
                <a:spcPts val="0"/>
              </a:spcBef>
              <a:spcAft>
                <a:spcPts val="600"/>
              </a:spcAft>
              <a:buClr>
                <a:srgbClr val="C384EA"/>
              </a:buClr>
              <a:buFont typeface="Arial" pitchFamily="34" charset="0"/>
              <a:buChar char="•"/>
              <a:defRPr/>
            </a:pPr>
            <a:r>
              <a:rPr lang="en-US" sz="2000" dirty="0" smtClean="0"/>
              <a:t>College/Career/Vocational Counselors</a:t>
            </a:r>
          </a:p>
          <a:p>
            <a:pPr marL="857250" lvl="2" indent="-396875" defTabSz="854075" eaLnBrk="1" hangingPunct="1">
              <a:lnSpc>
                <a:spcPct val="90000"/>
              </a:lnSpc>
              <a:spcBef>
                <a:spcPts val="0"/>
              </a:spcBef>
              <a:spcAft>
                <a:spcPts val="1800"/>
              </a:spcAft>
              <a:buClr>
                <a:srgbClr val="C384EA"/>
              </a:buClr>
              <a:buFont typeface="Arial" pitchFamily="34" charset="0"/>
              <a:buChar char="•"/>
              <a:defRPr/>
            </a:pPr>
            <a:r>
              <a:rPr lang="en-US" sz="2000" dirty="0" smtClean="0"/>
              <a:t>Other related services personnel (e.g., OT, PT, Speech)</a:t>
            </a:r>
          </a:p>
          <a:p>
            <a:pPr marL="457200" lvl="2" indent="-457200" defTabSz="854075" eaLnBrk="1" hangingPunct="1">
              <a:lnSpc>
                <a:spcPct val="90000"/>
              </a:lnSpc>
              <a:spcBef>
                <a:spcPts val="0"/>
              </a:spcBef>
              <a:spcAft>
                <a:spcPts val="1200"/>
              </a:spcAft>
              <a:buClr>
                <a:srgbClr val="C384EA"/>
              </a:buClr>
              <a:buFont typeface="Arial" pitchFamily="34" charset="0"/>
              <a:buChar char="•"/>
              <a:defRPr/>
            </a:pPr>
            <a:r>
              <a:rPr lang="en-US" sz="2200" dirty="0" smtClean="0"/>
              <a:t>Ensure that all students have an opportunity to work with a dedicated adult mentor/advisor and a group of integrated students</a:t>
            </a:r>
          </a:p>
        </p:txBody>
      </p:sp>
      <p:sp>
        <p:nvSpPr>
          <p:cNvPr id="2" name="Slide Number Placeholder 1"/>
          <p:cNvSpPr>
            <a:spLocks noGrp="1"/>
          </p:cNvSpPr>
          <p:nvPr>
            <p:ph type="sldNum" sz="quarter" idx="12"/>
          </p:nvPr>
        </p:nvSpPr>
        <p:spPr/>
        <p:txBody>
          <a:bodyPr/>
          <a:lstStyle/>
          <a:p>
            <a:fld id="{D45A3705-CEFD-40B9-BBEE-9F2A91B738B4}" type="slidenum">
              <a:rPr lang="en-US" smtClean="0"/>
              <a:t>31</a:t>
            </a:fld>
            <a:endParaRPr lang="en-US"/>
          </a:p>
        </p:txBody>
      </p:sp>
    </p:spTree>
    <p:extLst>
      <p:ext uri="{BB962C8B-B14F-4D97-AF65-F5344CB8AC3E}">
        <p14:creationId xmlns:p14="http://schemas.microsoft.com/office/powerpoint/2010/main" val="17365660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19075" y="685800"/>
            <a:ext cx="7477125" cy="914400"/>
          </a:xfrm>
        </p:spPr>
        <p:txBody>
          <a:bodyPr/>
          <a:lstStyle/>
          <a:p>
            <a:pPr eaLnBrk="1" hangingPunct="1"/>
            <a:r>
              <a:rPr lang="en-US" sz="3600" dirty="0" smtClean="0"/>
              <a:t>Developing the SSP</a:t>
            </a:r>
          </a:p>
        </p:txBody>
      </p:sp>
      <p:sp>
        <p:nvSpPr>
          <p:cNvPr id="30723" name="Rectangle 3"/>
          <p:cNvSpPr>
            <a:spLocks noGrp="1" noChangeArrowheads="1"/>
          </p:cNvSpPr>
          <p:nvPr>
            <p:ph idx="1"/>
          </p:nvPr>
        </p:nvSpPr>
        <p:spPr>
          <a:xfrm>
            <a:off x="228600" y="1600200"/>
            <a:ext cx="8305800" cy="5257800"/>
          </a:xfrm>
        </p:spPr>
        <p:txBody>
          <a:bodyPr/>
          <a:lstStyle/>
          <a:p>
            <a:pPr marL="457200" lvl="2" indent="-457200" defTabSz="854075" eaLnBrk="1" hangingPunct="1">
              <a:spcBef>
                <a:spcPct val="0"/>
              </a:spcBef>
              <a:spcAft>
                <a:spcPts val="1200"/>
              </a:spcAft>
              <a:buClr>
                <a:srgbClr val="C384EA"/>
              </a:buClr>
              <a:buFont typeface="Arial" pitchFamily="34" charset="0"/>
              <a:buChar char="•"/>
            </a:pPr>
            <a:r>
              <a:rPr lang="en-US" sz="2200" dirty="0" smtClean="0"/>
              <a:t>Develop a “crosswalk” between the content and processes involved in the SSP and other individualized student plans</a:t>
            </a:r>
          </a:p>
          <a:p>
            <a:pPr marL="457200" lvl="2" indent="-457200" defTabSz="854075" eaLnBrk="1" hangingPunct="1">
              <a:spcBef>
                <a:spcPct val="0"/>
              </a:spcBef>
              <a:spcAft>
                <a:spcPts val="1200"/>
              </a:spcAft>
              <a:buClr>
                <a:srgbClr val="C384EA"/>
              </a:buClr>
              <a:buFont typeface="Arial" pitchFamily="34" charset="0"/>
              <a:buChar char="•"/>
            </a:pPr>
            <a:r>
              <a:rPr lang="en-US" sz="2200" dirty="0" smtClean="0"/>
              <a:t>Identify potential areas of overlap/duplication</a:t>
            </a:r>
          </a:p>
          <a:p>
            <a:pPr marL="457200" lvl="2" indent="-457200" defTabSz="854075" eaLnBrk="1" hangingPunct="1">
              <a:spcBef>
                <a:spcPct val="0"/>
              </a:spcBef>
              <a:spcAft>
                <a:spcPts val="1200"/>
              </a:spcAft>
              <a:buClr>
                <a:srgbClr val="C384EA"/>
              </a:buClr>
              <a:buFont typeface="Arial" pitchFamily="34" charset="0"/>
              <a:buChar char="•"/>
            </a:pPr>
            <a:r>
              <a:rPr lang="en-US" sz="2200" dirty="0" smtClean="0"/>
              <a:t>Where appropriate attach SSP to individualized plan</a:t>
            </a:r>
          </a:p>
          <a:p>
            <a:pPr marL="457200" lvl="2" indent="-457200" defTabSz="854075" eaLnBrk="1" hangingPunct="1">
              <a:spcBef>
                <a:spcPct val="0"/>
              </a:spcBef>
              <a:spcAft>
                <a:spcPts val="1200"/>
              </a:spcAft>
              <a:buClr>
                <a:srgbClr val="C384EA"/>
              </a:buClr>
              <a:buFont typeface="Arial" pitchFamily="34" charset="0"/>
              <a:buChar char="•"/>
            </a:pPr>
            <a:r>
              <a:rPr lang="en-US" sz="2200" dirty="0" smtClean="0"/>
              <a:t>Individualized plans more relevant to student’s specific disability/medical needs – SSP may not require such detailed information</a:t>
            </a:r>
          </a:p>
          <a:p>
            <a:pPr marL="457200" lvl="2" indent="-457200" defTabSz="854075" eaLnBrk="1" hangingPunct="1">
              <a:spcBef>
                <a:spcPct val="0"/>
              </a:spcBef>
              <a:spcAft>
                <a:spcPts val="1200"/>
              </a:spcAft>
              <a:buClr>
                <a:srgbClr val="C384EA"/>
              </a:buClr>
              <a:buFont typeface="Arial" pitchFamily="34" charset="0"/>
              <a:buChar char="•"/>
            </a:pPr>
            <a:r>
              <a:rPr lang="en-US" sz="2200" dirty="0" smtClean="0"/>
              <a:t>Individual plans may inform the SSP</a:t>
            </a:r>
          </a:p>
          <a:p>
            <a:pPr marL="457200" lvl="2" indent="-457200" defTabSz="854075" eaLnBrk="1" hangingPunct="1">
              <a:spcBef>
                <a:spcPct val="0"/>
              </a:spcBef>
              <a:spcAft>
                <a:spcPts val="1200"/>
              </a:spcAft>
              <a:buClr>
                <a:srgbClr val="C384EA"/>
              </a:buClr>
              <a:buFont typeface="Arial" pitchFamily="34" charset="0"/>
              <a:buChar char="•"/>
            </a:pPr>
            <a:r>
              <a:rPr lang="en-US" sz="2200" dirty="0" smtClean="0"/>
              <a:t>SSP </a:t>
            </a:r>
            <a:r>
              <a:rPr lang="en-US" sz="2200" u="sng" dirty="0" smtClean="0"/>
              <a:t>will</a:t>
            </a:r>
            <a:r>
              <a:rPr lang="en-US" sz="2200" dirty="0" smtClean="0"/>
              <a:t> inform the individual plans</a:t>
            </a:r>
          </a:p>
          <a:p>
            <a:pPr marL="457200" lvl="2" indent="-457200" defTabSz="854075" eaLnBrk="1" hangingPunct="1">
              <a:spcBef>
                <a:spcPct val="0"/>
              </a:spcBef>
              <a:spcAft>
                <a:spcPts val="1200"/>
              </a:spcAft>
              <a:buClr>
                <a:srgbClr val="C384EA"/>
              </a:buClr>
              <a:buFont typeface="Arial" pitchFamily="34" charset="0"/>
              <a:buChar char="•"/>
            </a:pPr>
            <a:r>
              <a:rPr lang="en-US" sz="2200" dirty="0" smtClean="0"/>
              <a:t>Educate adult mentors/advisors regarding making appropriate referrals for students with individualized plans</a:t>
            </a:r>
          </a:p>
        </p:txBody>
      </p:sp>
      <p:sp>
        <p:nvSpPr>
          <p:cNvPr id="2" name="Slide Number Placeholder 1"/>
          <p:cNvSpPr>
            <a:spLocks noGrp="1"/>
          </p:cNvSpPr>
          <p:nvPr>
            <p:ph type="sldNum" sz="quarter" idx="12"/>
          </p:nvPr>
        </p:nvSpPr>
        <p:spPr/>
        <p:txBody>
          <a:bodyPr/>
          <a:lstStyle/>
          <a:p>
            <a:fld id="{D45A3705-CEFD-40B9-BBEE-9F2A91B738B4}" type="slidenum">
              <a:rPr lang="en-US" smtClean="0"/>
              <a:t>32</a:t>
            </a:fld>
            <a:endParaRPr lang="en-US"/>
          </a:p>
        </p:txBody>
      </p:sp>
    </p:spTree>
    <p:extLst>
      <p:ext uri="{BB962C8B-B14F-4D97-AF65-F5344CB8AC3E}">
        <p14:creationId xmlns:p14="http://schemas.microsoft.com/office/powerpoint/2010/main" val="27706173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t> SSP Implementation Issues</a:t>
            </a:r>
          </a:p>
        </p:txBody>
      </p:sp>
      <p:sp>
        <p:nvSpPr>
          <p:cNvPr id="3" name="Content Placeholder 2"/>
          <p:cNvSpPr>
            <a:spLocks noGrp="1"/>
          </p:cNvSpPr>
          <p:nvPr>
            <p:ph idx="1"/>
          </p:nvPr>
        </p:nvSpPr>
        <p:spPr/>
        <p:txBody>
          <a:bodyPr/>
          <a:lstStyle/>
          <a:p>
            <a:pPr>
              <a:buClr>
                <a:srgbClr val="C384EA"/>
              </a:buClr>
              <a:buFont typeface="Arial" pitchFamily="34" charset="0"/>
              <a:buChar char="•"/>
              <a:defRPr/>
            </a:pPr>
            <a:r>
              <a:rPr lang="en-US" dirty="0" smtClean="0"/>
              <a:t>Confidentiality</a:t>
            </a:r>
          </a:p>
          <a:p>
            <a:pPr>
              <a:buClr>
                <a:srgbClr val="C384EA"/>
              </a:buClr>
              <a:buFont typeface="Arial" pitchFamily="34" charset="0"/>
              <a:buChar char="•"/>
              <a:defRPr/>
            </a:pPr>
            <a:r>
              <a:rPr lang="en-US" dirty="0" smtClean="0"/>
              <a:t>Referrals </a:t>
            </a:r>
            <a:endParaRPr lang="en-US" dirty="0" smtClean="0"/>
          </a:p>
          <a:p>
            <a:pPr>
              <a:buClr>
                <a:srgbClr val="C384EA"/>
              </a:buClr>
              <a:buFont typeface="Arial" pitchFamily="34" charset="0"/>
              <a:buChar char="•"/>
              <a:defRPr/>
            </a:pPr>
            <a:r>
              <a:rPr lang="en-US" dirty="0" smtClean="0"/>
              <a:t>Regional </a:t>
            </a:r>
            <a:r>
              <a:rPr lang="en-US" dirty="0" smtClean="0"/>
              <a:t>Programs (e.g., CTTHS, Magnet Schools, RESC programs)</a:t>
            </a:r>
          </a:p>
          <a:p>
            <a:pPr>
              <a:buClr>
                <a:srgbClr val="C384EA"/>
              </a:buClr>
              <a:buFont typeface="Arial" pitchFamily="34" charset="0"/>
              <a:buChar char="•"/>
              <a:defRPr/>
            </a:pPr>
            <a:r>
              <a:rPr lang="en-US" dirty="0" smtClean="0"/>
              <a:t>Approved Private Special Education Programs</a:t>
            </a:r>
          </a:p>
          <a:p>
            <a:pPr>
              <a:buClr>
                <a:srgbClr val="C384EA"/>
              </a:buClr>
              <a:buFont typeface="Arial" pitchFamily="34" charset="0"/>
              <a:buChar char="•"/>
              <a:defRPr/>
            </a:pPr>
            <a:r>
              <a:rPr lang="en-US" dirty="0" smtClean="0"/>
              <a:t>Private Schools</a:t>
            </a:r>
          </a:p>
          <a:p>
            <a:pPr>
              <a:buClr>
                <a:srgbClr val="C384EA"/>
              </a:buClr>
              <a:buFont typeface="Arial" pitchFamily="34" charset="0"/>
              <a:buChar char="•"/>
              <a:defRPr/>
            </a:pPr>
            <a:r>
              <a:rPr lang="en-US" dirty="0" smtClean="0"/>
              <a:t>OTHER ???</a:t>
            </a:r>
            <a:endParaRPr lang="en-US" dirty="0"/>
          </a:p>
        </p:txBody>
      </p:sp>
      <p:sp>
        <p:nvSpPr>
          <p:cNvPr id="2" name="Slide Number Placeholder 1"/>
          <p:cNvSpPr>
            <a:spLocks noGrp="1"/>
          </p:cNvSpPr>
          <p:nvPr>
            <p:ph type="sldNum" sz="quarter" idx="12"/>
          </p:nvPr>
        </p:nvSpPr>
        <p:spPr/>
        <p:txBody>
          <a:bodyPr/>
          <a:lstStyle/>
          <a:p>
            <a:fld id="{D45A3705-CEFD-40B9-BBEE-9F2A91B738B4}" type="slidenum">
              <a:rPr lang="en-US" smtClean="0"/>
              <a:t>33</a:t>
            </a:fld>
            <a:endParaRPr lang="en-US"/>
          </a:p>
        </p:txBody>
      </p:sp>
    </p:spTree>
    <p:extLst>
      <p:ext uri="{BB962C8B-B14F-4D97-AF65-F5344CB8AC3E}">
        <p14:creationId xmlns:p14="http://schemas.microsoft.com/office/powerpoint/2010/main" val="19123817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19075" y="836613"/>
            <a:ext cx="7477125" cy="839787"/>
          </a:xfrm>
        </p:spPr>
        <p:txBody>
          <a:bodyPr/>
          <a:lstStyle/>
          <a:p>
            <a:r>
              <a:rPr lang="en-US" dirty="0" smtClean="0"/>
              <a:t>Additional SSP Contacts</a:t>
            </a:r>
          </a:p>
        </p:txBody>
      </p:sp>
      <p:sp>
        <p:nvSpPr>
          <p:cNvPr id="32771" name="Content Placeholder 2"/>
          <p:cNvSpPr>
            <a:spLocks noGrp="1"/>
          </p:cNvSpPr>
          <p:nvPr>
            <p:ph idx="1"/>
          </p:nvPr>
        </p:nvSpPr>
        <p:spPr>
          <a:xfrm>
            <a:off x="263525" y="1905000"/>
            <a:ext cx="7386638" cy="4648200"/>
          </a:xfrm>
        </p:spPr>
        <p:txBody>
          <a:bodyPr>
            <a:normAutofit/>
          </a:bodyPr>
          <a:lstStyle/>
          <a:p>
            <a:pPr>
              <a:buFontTx/>
              <a:buNone/>
            </a:pPr>
            <a:r>
              <a:rPr lang="en-US" sz="2400" dirty="0" smtClean="0"/>
              <a:t>Jocelyn Mackey</a:t>
            </a:r>
          </a:p>
          <a:p>
            <a:pPr>
              <a:buFontTx/>
              <a:buNone/>
            </a:pPr>
            <a:r>
              <a:rPr lang="en-US" sz="2400" dirty="0" smtClean="0"/>
              <a:t>Education Consultant</a:t>
            </a:r>
          </a:p>
          <a:p>
            <a:pPr>
              <a:buFontTx/>
              <a:buNone/>
            </a:pPr>
            <a:r>
              <a:rPr lang="en-US" sz="2400" dirty="0" smtClean="0"/>
              <a:t>Bureau of Health/Nutrition, Family Services, and Adult Education</a:t>
            </a:r>
          </a:p>
          <a:p>
            <a:pPr>
              <a:buFontTx/>
              <a:buNone/>
            </a:pPr>
            <a:r>
              <a:rPr lang="en-US" sz="2400" dirty="0" smtClean="0">
                <a:hlinkClick r:id="rId3"/>
              </a:rPr>
              <a:t>Jocelyn.mackey@ct.gov</a:t>
            </a:r>
            <a:endParaRPr lang="en-US" sz="2400" dirty="0" smtClean="0"/>
          </a:p>
          <a:p>
            <a:pPr>
              <a:buFontTx/>
              <a:buNone/>
            </a:pPr>
            <a:endParaRPr lang="en-US" sz="1800" dirty="0" smtClean="0"/>
          </a:p>
          <a:p>
            <a:pPr>
              <a:buFontTx/>
              <a:buNone/>
            </a:pPr>
            <a:r>
              <a:rPr lang="en-US" sz="2400" dirty="0" smtClean="0"/>
              <a:t>June Sanford</a:t>
            </a:r>
          </a:p>
          <a:p>
            <a:pPr>
              <a:buFontTx/>
              <a:buNone/>
            </a:pPr>
            <a:r>
              <a:rPr lang="en-US" sz="2400" dirty="0" smtClean="0"/>
              <a:t>Education Consultant</a:t>
            </a:r>
          </a:p>
          <a:p>
            <a:pPr>
              <a:buFontTx/>
              <a:buNone/>
            </a:pPr>
            <a:r>
              <a:rPr lang="en-US" sz="2400" dirty="0" smtClean="0"/>
              <a:t>Bureau of Teaching and Learning</a:t>
            </a:r>
          </a:p>
          <a:p>
            <a:pPr>
              <a:buFontTx/>
              <a:buNone/>
            </a:pPr>
            <a:r>
              <a:rPr lang="en-US" sz="2400" dirty="0" smtClean="0">
                <a:hlinkClick r:id="rId4"/>
              </a:rPr>
              <a:t>june.sanford@ct.gov</a:t>
            </a:r>
            <a:r>
              <a:rPr lang="en-US" sz="2400" dirty="0" smtClean="0"/>
              <a:t> </a:t>
            </a:r>
          </a:p>
        </p:txBody>
      </p:sp>
      <p:sp>
        <p:nvSpPr>
          <p:cNvPr id="2" name="Slide Number Placeholder 1"/>
          <p:cNvSpPr>
            <a:spLocks noGrp="1"/>
          </p:cNvSpPr>
          <p:nvPr>
            <p:ph type="sldNum" sz="quarter" idx="12"/>
          </p:nvPr>
        </p:nvSpPr>
        <p:spPr/>
        <p:txBody>
          <a:bodyPr/>
          <a:lstStyle/>
          <a:p>
            <a:fld id="{D45A3705-CEFD-40B9-BBEE-9F2A91B738B4}" type="slidenum">
              <a:rPr lang="en-US" smtClean="0"/>
              <a:t>34</a:t>
            </a:fld>
            <a:endParaRPr lang="en-US"/>
          </a:p>
        </p:txBody>
      </p:sp>
    </p:spTree>
    <p:extLst>
      <p:ext uri="{BB962C8B-B14F-4D97-AF65-F5344CB8AC3E}">
        <p14:creationId xmlns:p14="http://schemas.microsoft.com/office/powerpoint/2010/main" val="26094383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ALERT!</a:t>
            </a:r>
            <a:endParaRPr lang="en-US" dirty="0"/>
          </a:p>
        </p:txBody>
      </p:sp>
      <p:sp>
        <p:nvSpPr>
          <p:cNvPr id="3" name="Content Placeholder 2"/>
          <p:cNvSpPr>
            <a:spLocks noGrp="1"/>
          </p:cNvSpPr>
          <p:nvPr>
            <p:ph idx="1"/>
          </p:nvPr>
        </p:nvSpPr>
        <p:spPr/>
        <p:txBody>
          <a:bodyPr/>
          <a:lstStyle/>
          <a:p>
            <a:pPr marL="0" indent="0">
              <a:buNone/>
            </a:pPr>
            <a:r>
              <a:rPr lang="en-US" b="1" dirty="0" smtClean="0"/>
              <a:t>See this document:</a:t>
            </a:r>
          </a:p>
          <a:p>
            <a:pPr marL="0" indent="0">
              <a:buNone/>
            </a:pPr>
            <a:endParaRPr lang="en-US" b="1" dirty="0"/>
          </a:p>
          <a:p>
            <a:pPr marL="0" indent="0" algn="ctr">
              <a:buNone/>
            </a:pPr>
            <a:r>
              <a:rPr lang="en-US" b="1" dirty="0" smtClean="0">
                <a:hlinkClick r:id="rId2"/>
              </a:rPr>
              <a:t>Aligning </a:t>
            </a:r>
            <a:r>
              <a:rPr lang="en-US" b="1" dirty="0">
                <a:hlinkClick r:id="rId2"/>
              </a:rPr>
              <a:t>Student Success Plans (SSPs) with IEPs, SOPs, Section 504 Plans, </a:t>
            </a:r>
            <a:r>
              <a:rPr lang="en-US" b="1" dirty="0" smtClean="0">
                <a:hlinkClick r:id="rId2"/>
              </a:rPr>
              <a:t>and Individualized </a:t>
            </a:r>
            <a:r>
              <a:rPr lang="en-US" b="1" dirty="0">
                <a:hlinkClick r:id="rId2"/>
              </a:rPr>
              <a:t>Healthcare Plans</a:t>
            </a:r>
            <a:endParaRPr lang="en-US" dirty="0"/>
          </a:p>
        </p:txBody>
      </p:sp>
      <p:sp>
        <p:nvSpPr>
          <p:cNvPr id="4" name="Slide Number Placeholder 3"/>
          <p:cNvSpPr>
            <a:spLocks noGrp="1"/>
          </p:cNvSpPr>
          <p:nvPr>
            <p:ph type="sldNum" sz="quarter" idx="12"/>
          </p:nvPr>
        </p:nvSpPr>
        <p:spPr/>
        <p:txBody>
          <a:bodyPr/>
          <a:lstStyle/>
          <a:p>
            <a:fld id="{D45A3705-CEFD-40B9-BBEE-9F2A91B738B4}" type="slidenum">
              <a:rPr lang="en-US" smtClean="0"/>
              <a:t>35</a:t>
            </a:fld>
            <a:endParaRPr lang="en-US"/>
          </a:p>
        </p:txBody>
      </p:sp>
    </p:spTree>
    <p:extLst>
      <p:ext uri="{BB962C8B-B14F-4D97-AF65-F5344CB8AC3E}">
        <p14:creationId xmlns:p14="http://schemas.microsoft.com/office/powerpoint/2010/main" val="35297424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a:srcRect l="14905" t="15127" r="16826" b="1283"/>
          <a:stretch/>
        </p:blipFill>
        <p:spPr bwMode="auto">
          <a:xfrm>
            <a:off x="76200" y="152400"/>
            <a:ext cx="8915400" cy="6858000"/>
          </a:xfrm>
          <a:prstGeom prst="rect">
            <a:avLst/>
          </a:prstGeom>
          <a:ln>
            <a:noFill/>
          </a:ln>
          <a:extLst>
            <a:ext uri="{53640926-AAD7-44D8-BBD7-CCE9431645EC}">
              <a14:shadowObscured xmlns:a14="http://schemas.microsoft.com/office/drawing/2010/main"/>
            </a:ext>
          </a:extLst>
        </p:spPr>
      </p:pic>
      <p:sp>
        <p:nvSpPr>
          <p:cNvPr id="2" name="Slide Number Placeholder 1"/>
          <p:cNvSpPr>
            <a:spLocks noGrp="1"/>
          </p:cNvSpPr>
          <p:nvPr>
            <p:ph type="sldNum" sz="quarter" idx="12"/>
          </p:nvPr>
        </p:nvSpPr>
        <p:spPr/>
        <p:txBody>
          <a:bodyPr/>
          <a:lstStyle/>
          <a:p>
            <a:fld id="{D45A3705-CEFD-40B9-BBEE-9F2A91B738B4}" type="slidenum">
              <a:rPr lang="en-US" smtClean="0"/>
              <a:t>36</a:t>
            </a:fld>
            <a:endParaRPr lang="en-US"/>
          </a:p>
        </p:txBody>
      </p:sp>
    </p:spTree>
    <p:extLst>
      <p:ext uri="{BB962C8B-B14F-4D97-AF65-F5344CB8AC3E}">
        <p14:creationId xmlns:p14="http://schemas.microsoft.com/office/powerpoint/2010/main" val="19348829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Alert!</a:t>
            </a:r>
            <a:endParaRPr lang="en-US" dirty="0"/>
          </a:p>
        </p:txBody>
      </p:sp>
      <p:sp>
        <p:nvSpPr>
          <p:cNvPr id="3" name="Content Placeholder 2"/>
          <p:cNvSpPr>
            <a:spLocks noGrp="1"/>
          </p:cNvSpPr>
          <p:nvPr>
            <p:ph idx="1"/>
          </p:nvPr>
        </p:nvSpPr>
        <p:spPr/>
        <p:txBody>
          <a:bodyPr/>
          <a:lstStyle/>
          <a:p>
            <a:pPr marL="0" indent="0">
              <a:buNone/>
            </a:pPr>
            <a:r>
              <a:rPr lang="en-US" dirty="0" smtClean="0"/>
              <a:t>Bring (in paper or electronic form) a list of all the learning experiences you currently provide students </a:t>
            </a:r>
          </a:p>
          <a:p>
            <a:pPr marL="0" indent="0">
              <a:buNone/>
            </a:pPr>
            <a:endParaRPr lang="en-US" dirty="0" smtClean="0"/>
          </a:p>
          <a:p>
            <a:pPr marL="0" indent="0">
              <a:buNone/>
            </a:pPr>
            <a:r>
              <a:rPr lang="en-US" dirty="0" smtClean="0"/>
              <a:t>Think </a:t>
            </a:r>
            <a:r>
              <a:rPr lang="en-US" dirty="0" smtClean="0"/>
              <a:t>about:  </a:t>
            </a:r>
          </a:p>
          <a:p>
            <a:r>
              <a:rPr lang="en-US" dirty="0" smtClean="0"/>
              <a:t>Academic </a:t>
            </a:r>
          </a:p>
          <a:p>
            <a:r>
              <a:rPr lang="en-US" dirty="0" smtClean="0"/>
              <a:t>Career</a:t>
            </a:r>
          </a:p>
          <a:p>
            <a:r>
              <a:rPr lang="en-US" dirty="0" smtClean="0"/>
              <a:t>Social/Emotional/Physical</a:t>
            </a:r>
          </a:p>
          <a:p>
            <a:pPr marL="0" indent="0">
              <a:buNone/>
            </a:pPr>
            <a:endParaRPr lang="en-US" dirty="0"/>
          </a:p>
        </p:txBody>
      </p:sp>
      <p:sp>
        <p:nvSpPr>
          <p:cNvPr id="4" name="Slide Number Placeholder 3"/>
          <p:cNvSpPr>
            <a:spLocks noGrp="1"/>
          </p:cNvSpPr>
          <p:nvPr>
            <p:ph type="sldNum" sz="quarter" idx="12"/>
          </p:nvPr>
        </p:nvSpPr>
        <p:spPr/>
        <p:txBody>
          <a:bodyPr/>
          <a:lstStyle/>
          <a:p>
            <a:fld id="{D45A3705-CEFD-40B9-BBEE-9F2A91B738B4}" type="slidenum">
              <a:rPr lang="en-US" smtClean="0"/>
              <a:t>37</a:t>
            </a:fld>
            <a:endParaRPr lang="en-US"/>
          </a:p>
        </p:txBody>
      </p:sp>
    </p:spTree>
    <p:extLst>
      <p:ext uri="{BB962C8B-B14F-4D97-AF65-F5344CB8AC3E}">
        <p14:creationId xmlns:p14="http://schemas.microsoft.com/office/powerpoint/2010/main" val="25102809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Relax!</a:t>
            </a:r>
            <a:endParaRPr lang="en-US" dirty="0"/>
          </a:p>
        </p:txBody>
      </p:sp>
      <p:sp>
        <p:nvSpPr>
          <p:cNvPr id="3" name="Content Placeholder 2"/>
          <p:cNvSpPr>
            <a:spLocks noGrp="1"/>
          </p:cNvSpPr>
          <p:nvPr>
            <p:ph idx="1"/>
          </p:nvPr>
        </p:nvSpPr>
        <p:spPr/>
        <p:txBody>
          <a:bodyPr>
            <a:normAutofit/>
          </a:bodyPr>
          <a:lstStyle/>
          <a:p>
            <a:r>
              <a:rPr lang="en-US" dirty="0" smtClean="0"/>
              <a:t>You’re already doing a lot to meet SSP requirements</a:t>
            </a:r>
          </a:p>
          <a:p>
            <a:r>
              <a:rPr lang="en-US" dirty="0" smtClean="0"/>
              <a:t>Over 4 workshops, together we will:</a:t>
            </a:r>
          </a:p>
          <a:p>
            <a:pPr lvl="1"/>
            <a:r>
              <a:rPr lang="en-US" dirty="0" smtClean="0"/>
              <a:t>Identify what  learning experiences you’re already providing</a:t>
            </a:r>
          </a:p>
          <a:p>
            <a:pPr lvl="1"/>
            <a:r>
              <a:rPr lang="en-US" dirty="0" smtClean="0"/>
              <a:t>Do a gap analysis</a:t>
            </a:r>
          </a:p>
          <a:p>
            <a:pPr lvl="1"/>
            <a:r>
              <a:rPr lang="en-US" dirty="0" smtClean="0"/>
              <a:t>Categorize your activities</a:t>
            </a:r>
          </a:p>
          <a:p>
            <a:pPr lvl="1"/>
            <a:r>
              <a:rPr lang="en-US" dirty="0" smtClean="0"/>
              <a:t>Potentially assign staff</a:t>
            </a:r>
          </a:p>
          <a:p>
            <a:pPr lvl="1"/>
            <a:r>
              <a:rPr lang="en-US" dirty="0" smtClean="0"/>
              <a:t>Create a timeline</a:t>
            </a:r>
          </a:p>
          <a:p>
            <a:pPr lvl="1"/>
            <a:r>
              <a:rPr lang="en-US" dirty="0" smtClean="0"/>
              <a:t>Determine outcome measures</a:t>
            </a:r>
            <a:endParaRPr lang="en-US" dirty="0"/>
          </a:p>
        </p:txBody>
      </p:sp>
      <p:sp>
        <p:nvSpPr>
          <p:cNvPr id="4" name="Slide Number Placeholder 3"/>
          <p:cNvSpPr>
            <a:spLocks noGrp="1"/>
          </p:cNvSpPr>
          <p:nvPr>
            <p:ph type="sldNum" sz="quarter" idx="12"/>
          </p:nvPr>
        </p:nvSpPr>
        <p:spPr/>
        <p:txBody>
          <a:bodyPr/>
          <a:lstStyle/>
          <a:p>
            <a:fld id="{D45A3705-CEFD-40B9-BBEE-9F2A91B738B4}" type="slidenum">
              <a:rPr lang="en-US" smtClean="0"/>
              <a:t>38</a:t>
            </a:fld>
            <a:endParaRPr lang="en-US"/>
          </a:p>
        </p:txBody>
      </p:sp>
    </p:spTree>
    <p:extLst>
      <p:ext uri="{BB962C8B-B14F-4D97-AF65-F5344CB8AC3E}">
        <p14:creationId xmlns:p14="http://schemas.microsoft.com/office/powerpoint/2010/main" val="26450094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ALERT!</a:t>
            </a:r>
            <a:endParaRPr lang="en-US" dirty="0"/>
          </a:p>
        </p:txBody>
      </p:sp>
      <p:sp>
        <p:nvSpPr>
          <p:cNvPr id="3" name="Content Placeholder 2"/>
          <p:cNvSpPr>
            <a:spLocks noGrp="1"/>
          </p:cNvSpPr>
          <p:nvPr>
            <p:ph idx="1"/>
          </p:nvPr>
        </p:nvSpPr>
        <p:spPr/>
        <p:txBody>
          <a:bodyPr/>
          <a:lstStyle/>
          <a:p>
            <a:pPr marL="0" indent="0">
              <a:buNone/>
            </a:pPr>
            <a:r>
              <a:rPr lang="en-US" dirty="0" smtClean="0"/>
              <a:t>See this document:</a:t>
            </a:r>
          </a:p>
          <a:p>
            <a:pPr marL="0" indent="0">
              <a:buNone/>
            </a:pPr>
            <a:endParaRPr lang="en-US" dirty="0" smtClean="0"/>
          </a:p>
          <a:p>
            <a:pPr marL="0" indent="0" algn="ctr">
              <a:buNone/>
            </a:pPr>
            <a:r>
              <a:rPr lang="en-US" dirty="0" smtClean="0">
                <a:hlinkClick r:id="rId2"/>
              </a:rPr>
              <a:t>Connecticut State Department of </a:t>
            </a:r>
            <a:r>
              <a:rPr lang="en-US" dirty="0" smtClean="0">
                <a:hlinkClick r:id="rId2"/>
              </a:rPr>
              <a:t>Education</a:t>
            </a:r>
          </a:p>
          <a:p>
            <a:pPr marL="0" indent="0" algn="ctr">
              <a:buNone/>
            </a:pPr>
            <a:r>
              <a:rPr lang="en-US" dirty="0" smtClean="0">
                <a:hlinkClick r:id="rId2"/>
              </a:rPr>
              <a:t>Student </a:t>
            </a:r>
            <a:r>
              <a:rPr lang="en-US" dirty="0" smtClean="0">
                <a:hlinkClick r:id="rId2"/>
              </a:rPr>
              <a:t>Success Plans</a:t>
            </a:r>
            <a:endParaRPr lang="en-US" dirty="0"/>
          </a:p>
        </p:txBody>
      </p:sp>
      <p:sp>
        <p:nvSpPr>
          <p:cNvPr id="4" name="Slide Number Placeholder 3"/>
          <p:cNvSpPr>
            <a:spLocks noGrp="1"/>
          </p:cNvSpPr>
          <p:nvPr>
            <p:ph type="sldNum" sz="quarter" idx="12"/>
          </p:nvPr>
        </p:nvSpPr>
        <p:spPr/>
        <p:txBody>
          <a:bodyPr/>
          <a:lstStyle/>
          <a:p>
            <a:fld id="{D45A3705-CEFD-40B9-BBEE-9F2A91B738B4}" type="slidenum">
              <a:rPr lang="en-US" smtClean="0"/>
              <a:t>4</a:t>
            </a:fld>
            <a:endParaRPr lang="en-US"/>
          </a:p>
        </p:txBody>
      </p:sp>
    </p:spTree>
    <p:extLst>
      <p:ext uri="{BB962C8B-B14F-4D97-AF65-F5344CB8AC3E}">
        <p14:creationId xmlns:p14="http://schemas.microsoft.com/office/powerpoint/2010/main" val="11263035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896112"/>
          </a:xfrm>
        </p:spPr>
        <p:txBody>
          <a:bodyPr/>
          <a:lstStyle/>
          <a:p>
            <a:pPr>
              <a:defRPr/>
            </a:pPr>
            <a:r>
              <a:rPr lang="en-US" dirty="0"/>
              <a:t>T</a:t>
            </a:r>
            <a:r>
              <a:rPr lang="en-US" dirty="0" smtClean="0"/>
              <a:t>he </a:t>
            </a:r>
            <a:r>
              <a:rPr lang="en-US" dirty="0" smtClean="0"/>
              <a:t>SSP is </a:t>
            </a:r>
            <a:r>
              <a:rPr lang="en-US" dirty="0" smtClean="0"/>
              <a:t>not:</a:t>
            </a:r>
            <a:endParaRPr lang="en-US" dirty="0"/>
          </a:p>
        </p:txBody>
      </p:sp>
      <p:sp>
        <p:nvSpPr>
          <p:cNvPr id="12290" name="Content Placeholder 1"/>
          <p:cNvSpPr>
            <a:spLocks noGrp="1"/>
          </p:cNvSpPr>
          <p:nvPr>
            <p:ph idx="1"/>
          </p:nvPr>
        </p:nvSpPr>
        <p:spPr/>
        <p:txBody>
          <a:bodyPr>
            <a:normAutofit/>
          </a:bodyPr>
          <a:lstStyle/>
          <a:p>
            <a:r>
              <a:rPr lang="en-US" sz="2400" dirty="0" smtClean="0"/>
              <a:t>The sole responsibility of school counselors</a:t>
            </a:r>
          </a:p>
          <a:p>
            <a:r>
              <a:rPr lang="en-US" sz="2400" dirty="0" smtClean="0"/>
              <a:t>Only </a:t>
            </a:r>
            <a:r>
              <a:rPr lang="en-US" sz="2400" dirty="0" smtClean="0"/>
              <a:t>necessary for students who are not meeting age and/or grade level expectations</a:t>
            </a:r>
          </a:p>
          <a:p>
            <a:r>
              <a:rPr lang="en-US" sz="2400" dirty="0" smtClean="0"/>
              <a:t>A plan developed </a:t>
            </a:r>
            <a:r>
              <a:rPr lang="en-US" sz="2400" b="1" u="sng" dirty="0" smtClean="0"/>
              <a:t>for</a:t>
            </a:r>
            <a:r>
              <a:rPr lang="en-US" sz="2400" dirty="0" smtClean="0"/>
              <a:t> students</a:t>
            </a:r>
          </a:p>
          <a:p>
            <a:r>
              <a:rPr lang="en-US" sz="2400" dirty="0" smtClean="0"/>
              <a:t>An electronic system</a:t>
            </a:r>
          </a:p>
          <a:p>
            <a:r>
              <a:rPr lang="en-US" sz="2400" dirty="0" smtClean="0"/>
              <a:t>A plan to begin in grade 6 with a gradual </a:t>
            </a:r>
            <a:r>
              <a:rPr lang="en-US" sz="2400" dirty="0" smtClean="0"/>
              <a:t>rol</a:t>
            </a:r>
            <a:r>
              <a:rPr lang="en-US" sz="2400" dirty="0" smtClean="0"/>
              <a:t>l-</a:t>
            </a:r>
            <a:r>
              <a:rPr lang="en-US" sz="2400" dirty="0" smtClean="0"/>
              <a:t>out</a:t>
            </a:r>
            <a:endParaRPr lang="en-US" sz="2400" dirty="0" smtClean="0"/>
          </a:p>
          <a:p>
            <a:r>
              <a:rPr lang="en-US" sz="2400" dirty="0" smtClean="0"/>
              <a:t>A plan that tracks students into a career path beginning in grade 6</a:t>
            </a:r>
          </a:p>
          <a:p>
            <a:r>
              <a:rPr lang="en-US" sz="2400" dirty="0" smtClean="0"/>
              <a:t>An inflexible career track</a:t>
            </a:r>
          </a:p>
          <a:p>
            <a:r>
              <a:rPr lang="en-US" sz="2400" dirty="0" smtClean="0"/>
              <a:t>A plan that </a:t>
            </a:r>
            <a:r>
              <a:rPr lang="en-US" sz="2400" u="sng" dirty="0" smtClean="0"/>
              <a:t>requires</a:t>
            </a:r>
            <a:r>
              <a:rPr lang="en-US" sz="2400" dirty="0" smtClean="0"/>
              <a:t> an electronic system</a:t>
            </a:r>
          </a:p>
          <a:p>
            <a:endParaRPr lang="en-US" sz="2400" dirty="0" smtClean="0"/>
          </a:p>
        </p:txBody>
      </p:sp>
      <p:sp>
        <p:nvSpPr>
          <p:cNvPr id="2" name="Slide Number Placeholder 1"/>
          <p:cNvSpPr>
            <a:spLocks noGrp="1"/>
          </p:cNvSpPr>
          <p:nvPr>
            <p:ph type="sldNum" sz="quarter" idx="12"/>
          </p:nvPr>
        </p:nvSpPr>
        <p:spPr/>
        <p:txBody>
          <a:bodyPr/>
          <a:lstStyle/>
          <a:p>
            <a:fld id="{D45A3705-CEFD-40B9-BBEE-9F2A91B738B4}" type="slidenum">
              <a:rPr lang="en-US" smtClean="0"/>
              <a:t>5</a:t>
            </a:fld>
            <a:endParaRPr lang="en-US"/>
          </a:p>
        </p:txBody>
      </p:sp>
    </p:spTree>
    <p:extLst>
      <p:ext uri="{BB962C8B-B14F-4D97-AF65-F5344CB8AC3E}">
        <p14:creationId xmlns:p14="http://schemas.microsoft.com/office/powerpoint/2010/main" val="20821248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219200"/>
            <a:ext cx="65532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228600" y="914400"/>
            <a:ext cx="4038600" cy="2077492"/>
          </a:xfrm>
          <a:prstGeom prst="rect">
            <a:avLst/>
          </a:prstGeom>
          <a:noFill/>
        </p:spPr>
        <p:txBody>
          <a:bodyPr wrap="square">
            <a:spAutoFit/>
          </a:bodyPr>
          <a:lstStyle/>
          <a:p>
            <a:pPr>
              <a:spcBef>
                <a:spcPts val="300"/>
              </a:spcBef>
              <a:defRPr/>
            </a:pPr>
            <a:r>
              <a:rPr lang="en-US" sz="2800" b="1" dirty="0">
                <a:solidFill>
                  <a:schemeClr val="accent2">
                    <a:lumMod val="75000"/>
                  </a:schemeClr>
                </a:solidFill>
                <a:latin typeface="+mj-lt"/>
              </a:rPr>
              <a:t>The Connecticut Plan</a:t>
            </a:r>
            <a:r>
              <a:rPr lang="en-US" sz="2400" b="1" dirty="0">
                <a:solidFill>
                  <a:schemeClr val="accent2">
                    <a:lumMod val="75000"/>
                  </a:schemeClr>
                </a:solidFill>
                <a:latin typeface="+mj-lt"/>
              </a:rPr>
              <a:t>: </a:t>
            </a:r>
            <a:endParaRPr lang="en-US" sz="2400" b="1" dirty="0" smtClean="0">
              <a:solidFill>
                <a:schemeClr val="accent2">
                  <a:lumMod val="75000"/>
                </a:schemeClr>
              </a:solidFill>
              <a:latin typeface="+mj-lt"/>
            </a:endParaRPr>
          </a:p>
          <a:p>
            <a:pPr>
              <a:spcBef>
                <a:spcPts val="300"/>
              </a:spcBef>
              <a:defRPr/>
            </a:pPr>
            <a:r>
              <a:rPr lang="en-US" sz="2400" b="1" dirty="0" smtClean="0">
                <a:solidFill>
                  <a:schemeClr val="accent2">
                    <a:lumMod val="75000"/>
                  </a:schemeClr>
                </a:solidFill>
                <a:latin typeface="+mj-lt"/>
              </a:rPr>
              <a:t>Academic </a:t>
            </a:r>
            <a:r>
              <a:rPr lang="en-US" sz="2400" b="1" dirty="0">
                <a:solidFill>
                  <a:schemeClr val="accent2">
                    <a:lumMod val="75000"/>
                  </a:schemeClr>
                </a:solidFill>
                <a:latin typeface="+mj-lt"/>
              </a:rPr>
              <a:t>and </a:t>
            </a:r>
            <a:r>
              <a:rPr lang="en-US" sz="2400" b="1" dirty="0" smtClean="0">
                <a:solidFill>
                  <a:schemeClr val="accent2">
                    <a:lumMod val="75000"/>
                  </a:schemeClr>
                </a:solidFill>
                <a:latin typeface="+mj-lt"/>
              </a:rPr>
              <a:t>Personal </a:t>
            </a:r>
            <a:r>
              <a:rPr lang="en-US" sz="2400" b="1" dirty="0">
                <a:solidFill>
                  <a:schemeClr val="accent2">
                    <a:lumMod val="75000"/>
                  </a:schemeClr>
                </a:solidFill>
                <a:latin typeface="+mj-lt"/>
              </a:rPr>
              <a:t>Success for </a:t>
            </a:r>
            <a:endParaRPr lang="en-US" sz="2400" b="1" dirty="0" smtClean="0">
              <a:solidFill>
                <a:schemeClr val="accent2">
                  <a:lumMod val="75000"/>
                </a:schemeClr>
              </a:solidFill>
              <a:latin typeface="+mj-lt"/>
            </a:endParaRPr>
          </a:p>
          <a:p>
            <a:pPr>
              <a:spcBef>
                <a:spcPts val="300"/>
              </a:spcBef>
              <a:defRPr/>
            </a:pPr>
            <a:r>
              <a:rPr lang="en-US" sz="2400" b="1" dirty="0" smtClean="0">
                <a:solidFill>
                  <a:schemeClr val="accent2">
                    <a:lumMod val="75000"/>
                  </a:schemeClr>
                </a:solidFill>
                <a:latin typeface="+mj-lt"/>
              </a:rPr>
              <a:t>Every </a:t>
            </a:r>
            <a:r>
              <a:rPr lang="en-US" sz="2400" b="1" dirty="0">
                <a:solidFill>
                  <a:schemeClr val="accent2">
                    <a:lumMod val="75000"/>
                  </a:schemeClr>
                </a:solidFill>
                <a:latin typeface="+mj-lt"/>
              </a:rPr>
              <a:t>Middle </a:t>
            </a:r>
          </a:p>
          <a:p>
            <a:pPr>
              <a:defRPr/>
            </a:pPr>
            <a:r>
              <a:rPr lang="en-US" sz="2400" b="1" dirty="0">
                <a:solidFill>
                  <a:schemeClr val="accent2">
                    <a:lumMod val="75000"/>
                  </a:schemeClr>
                </a:solidFill>
                <a:latin typeface="+mj-lt"/>
              </a:rPr>
              <a:t>and High School Student</a:t>
            </a:r>
            <a:r>
              <a:rPr lang="en-US" sz="2400" b="1" dirty="0">
                <a:solidFill>
                  <a:schemeClr val="accent2">
                    <a:lumMod val="75000"/>
                  </a:schemeClr>
                </a:solidFill>
                <a:latin typeface="Arial" charset="0"/>
              </a:rPr>
              <a:t> </a:t>
            </a:r>
          </a:p>
        </p:txBody>
      </p:sp>
      <p:sp>
        <p:nvSpPr>
          <p:cNvPr id="2" name="Slide Number Placeholder 1"/>
          <p:cNvSpPr>
            <a:spLocks noGrp="1"/>
          </p:cNvSpPr>
          <p:nvPr>
            <p:ph type="sldNum" sz="quarter" idx="12"/>
          </p:nvPr>
        </p:nvSpPr>
        <p:spPr/>
        <p:txBody>
          <a:bodyPr/>
          <a:lstStyle/>
          <a:p>
            <a:fld id="{D45A3705-CEFD-40B9-BBEE-9F2A91B738B4}" type="slidenum">
              <a:rPr lang="en-US" smtClean="0"/>
              <a:t>6</a:t>
            </a:fld>
            <a:endParaRPr lang="en-US"/>
          </a:p>
        </p:txBody>
      </p:sp>
    </p:spTree>
    <p:extLst>
      <p:ext uri="{BB962C8B-B14F-4D97-AF65-F5344CB8AC3E}">
        <p14:creationId xmlns:p14="http://schemas.microsoft.com/office/powerpoint/2010/main" val="35477542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381000"/>
            <a:ext cx="7477125" cy="1143000"/>
          </a:xfrm>
        </p:spPr>
        <p:txBody>
          <a:bodyPr>
            <a:normAutofit/>
          </a:bodyPr>
          <a:lstStyle/>
          <a:p>
            <a:pPr eaLnBrk="1" hangingPunct="1"/>
            <a:r>
              <a:rPr lang="en-US" dirty="0"/>
              <a:t>Secondary School Reform</a:t>
            </a:r>
          </a:p>
        </p:txBody>
      </p:sp>
      <p:sp>
        <p:nvSpPr>
          <p:cNvPr id="7171" name="Rectangle 3"/>
          <p:cNvSpPr>
            <a:spLocks noGrp="1" noChangeArrowheads="1"/>
          </p:cNvSpPr>
          <p:nvPr>
            <p:ph idx="1"/>
          </p:nvPr>
        </p:nvSpPr>
        <p:spPr>
          <a:xfrm>
            <a:off x="304800" y="1676400"/>
            <a:ext cx="8610600" cy="5181600"/>
          </a:xfrm>
        </p:spPr>
        <p:txBody>
          <a:bodyPr/>
          <a:lstStyle/>
          <a:p>
            <a:pPr marL="460375" indent="-460375" eaLnBrk="1" hangingPunct="1">
              <a:lnSpc>
                <a:spcPct val="90000"/>
              </a:lnSpc>
            </a:pPr>
            <a:r>
              <a:rPr lang="en-US" sz="2800" dirty="0"/>
              <a:t>Engagement</a:t>
            </a:r>
            <a:endParaRPr lang="en-US" sz="2400" dirty="0"/>
          </a:p>
          <a:p>
            <a:pPr marL="574675" lvl="1" indent="0" eaLnBrk="1" hangingPunct="1">
              <a:lnSpc>
                <a:spcPct val="90000"/>
              </a:lnSpc>
              <a:buNone/>
            </a:pPr>
            <a:endParaRPr lang="en-US" sz="1400" b="1" dirty="0" smtClean="0"/>
          </a:p>
          <a:p>
            <a:pPr marL="1025525" lvl="1" indent="-450850" eaLnBrk="1" hangingPunct="1">
              <a:lnSpc>
                <a:spcPct val="90000"/>
              </a:lnSpc>
            </a:pPr>
            <a:r>
              <a:rPr lang="en-US" b="1" dirty="0" smtClean="0"/>
              <a:t>Individual </a:t>
            </a:r>
            <a:r>
              <a:rPr lang="en-US" b="1" dirty="0"/>
              <a:t>Student Success Plan </a:t>
            </a:r>
          </a:p>
          <a:p>
            <a:pPr marL="1025525" lvl="1" indent="-450850" eaLnBrk="1" hangingPunct="1">
              <a:lnSpc>
                <a:spcPct val="90000"/>
              </a:lnSpc>
            </a:pPr>
            <a:r>
              <a:rPr lang="en-US" dirty="0" smtClean="0"/>
              <a:t>Capstone Experience </a:t>
            </a:r>
          </a:p>
          <a:p>
            <a:pPr marL="1025525" lvl="1" indent="-450850" eaLnBrk="1" hangingPunct="1">
              <a:lnSpc>
                <a:spcPct val="90000"/>
              </a:lnSpc>
            </a:pPr>
            <a:r>
              <a:rPr lang="en-US" dirty="0" smtClean="0"/>
              <a:t>Implement Best Intervention Practices </a:t>
            </a:r>
          </a:p>
          <a:p>
            <a:pPr marL="1025525" lvl="1" indent="-450850" eaLnBrk="1" hangingPunct="1">
              <a:lnSpc>
                <a:spcPct val="90000"/>
              </a:lnSpc>
            </a:pPr>
            <a:r>
              <a:rPr lang="en-US" dirty="0" smtClean="0"/>
              <a:t>Increase Significance of Middle Schools in Secondary School Reform </a:t>
            </a:r>
          </a:p>
          <a:p>
            <a:pPr marL="1025525" lvl="1" indent="-450850" eaLnBrk="1" hangingPunct="1">
              <a:lnSpc>
                <a:spcPct val="90000"/>
              </a:lnSpc>
            </a:pPr>
            <a:r>
              <a:rPr lang="en-US" dirty="0" smtClean="0"/>
              <a:t>Place Greater Attention on an Expanded Educational Range - Grades 6-14 </a:t>
            </a:r>
          </a:p>
          <a:p>
            <a:pPr marL="1025525" lvl="1" indent="-450850" eaLnBrk="1" hangingPunct="1">
              <a:lnSpc>
                <a:spcPct val="90000"/>
              </a:lnSpc>
            </a:pPr>
            <a:r>
              <a:rPr lang="en-US" dirty="0" smtClean="0"/>
              <a:t>Expand External Partnerships</a:t>
            </a:r>
            <a:r>
              <a:rPr lang="en-US" sz="2400" dirty="0" smtClean="0"/>
              <a:t> </a:t>
            </a:r>
          </a:p>
          <a:p>
            <a:pPr marL="1025525" lvl="1" indent="-450850" eaLnBrk="1" hangingPunct="1">
              <a:lnSpc>
                <a:spcPct val="90000"/>
              </a:lnSpc>
              <a:buFontTx/>
              <a:buNone/>
            </a:pPr>
            <a:endParaRPr lang="en-US" sz="1600" dirty="0" smtClean="0"/>
          </a:p>
          <a:p>
            <a:pPr marL="1025525" lvl="1" indent="-450850" eaLnBrk="1" hangingPunct="1">
              <a:lnSpc>
                <a:spcPct val="90000"/>
              </a:lnSpc>
              <a:buFontTx/>
              <a:buNone/>
            </a:pPr>
            <a:r>
              <a:rPr lang="en-US" sz="2400" dirty="0" smtClean="0">
                <a:hlinkClick r:id="rId3"/>
              </a:rPr>
              <a:t>http://www.sde.ct.gov/sde/lib/sde/pdf/pressroom/TheConnecticutPlan.pdf</a:t>
            </a:r>
            <a:r>
              <a:rPr lang="en-US" sz="2400" dirty="0" smtClean="0"/>
              <a:t> </a:t>
            </a:r>
          </a:p>
          <a:p>
            <a:pPr marL="1025525" lvl="1" indent="-450850" eaLnBrk="1" hangingPunct="1">
              <a:lnSpc>
                <a:spcPct val="90000"/>
              </a:lnSpc>
            </a:pPr>
            <a:endParaRPr lang="en-US" sz="2400" dirty="0" smtClean="0"/>
          </a:p>
        </p:txBody>
      </p:sp>
      <p:sp>
        <p:nvSpPr>
          <p:cNvPr id="2" name="Slide Number Placeholder 1"/>
          <p:cNvSpPr>
            <a:spLocks noGrp="1"/>
          </p:cNvSpPr>
          <p:nvPr>
            <p:ph type="sldNum" sz="quarter" idx="12"/>
          </p:nvPr>
        </p:nvSpPr>
        <p:spPr/>
        <p:txBody>
          <a:bodyPr/>
          <a:lstStyle/>
          <a:p>
            <a:fld id="{D45A3705-CEFD-40B9-BBEE-9F2A91B738B4}" type="slidenum">
              <a:rPr lang="en-US" smtClean="0"/>
              <a:t>7</a:t>
            </a:fld>
            <a:endParaRPr lang="en-US"/>
          </a:p>
        </p:txBody>
      </p:sp>
    </p:spTree>
    <p:extLst>
      <p:ext uri="{BB962C8B-B14F-4D97-AF65-F5344CB8AC3E}">
        <p14:creationId xmlns:p14="http://schemas.microsoft.com/office/powerpoint/2010/main" val="27621812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81000" y="533400"/>
            <a:ext cx="7477125" cy="990600"/>
          </a:xfrm>
        </p:spPr>
        <p:txBody>
          <a:bodyPr>
            <a:normAutofit/>
          </a:bodyPr>
          <a:lstStyle/>
          <a:p>
            <a:pPr eaLnBrk="1" hangingPunct="1"/>
            <a:r>
              <a:rPr lang="en-US" dirty="0"/>
              <a:t>Student Success Plan</a:t>
            </a:r>
          </a:p>
        </p:txBody>
      </p:sp>
      <p:sp>
        <p:nvSpPr>
          <p:cNvPr id="30723" name="Rectangle 3"/>
          <p:cNvSpPr>
            <a:spLocks noGrp="1" noChangeArrowheads="1"/>
          </p:cNvSpPr>
          <p:nvPr>
            <p:ph idx="1"/>
          </p:nvPr>
        </p:nvSpPr>
        <p:spPr>
          <a:xfrm>
            <a:off x="381000" y="1524000"/>
            <a:ext cx="8610600" cy="5334000"/>
          </a:xfrm>
        </p:spPr>
        <p:txBody>
          <a:bodyPr>
            <a:normAutofit/>
          </a:bodyPr>
          <a:lstStyle/>
          <a:p>
            <a:pPr eaLnBrk="1" hangingPunct="1">
              <a:buClr>
                <a:srgbClr val="C384EA"/>
              </a:buClr>
              <a:buFont typeface="Arial" pitchFamily="34" charset="0"/>
              <a:buChar char="•"/>
              <a:defRPr/>
            </a:pPr>
            <a:r>
              <a:rPr lang="en-US" sz="2400" b="1" dirty="0" smtClean="0"/>
              <a:t>Implementation should foster, support, monitor and document</a:t>
            </a:r>
            <a:r>
              <a:rPr lang="en-US" sz="2800" b="1" dirty="0" smtClean="0"/>
              <a:t>:</a:t>
            </a:r>
            <a:endParaRPr lang="en-US" sz="2800" dirty="0" smtClean="0"/>
          </a:p>
          <a:p>
            <a:pPr marL="914400" indent="-457200" eaLnBrk="1" hangingPunct="1">
              <a:buClr>
                <a:schemeClr val="accent6">
                  <a:lumMod val="60000"/>
                  <a:lumOff val="40000"/>
                </a:schemeClr>
              </a:buClr>
              <a:buFont typeface="Arial" pitchFamily="34" charset="0"/>
              <a:buChar char="•"/>
              <a:defRPr/>
            </a:pPr>
            <a:r>
              <a:rPr lang="en-US" sz="2400" dirty="0"/>
              <a:t>Regular mentor/advisor, student and family interaction </a:t>
            </a:r>
          </a:p>
          <a:p>
            <a:pPr marL="914400" indent="-457200">
              <a:buClr>
                <a:schemeClr val="accent6">
                  <a:lumMod val="60000"/>
                  <a:lumOff val="40000"/>
                </a:schemeClr>
              </a:buClr>
              <a:buFont typeface="Arial" pitchFamily="34" charset="0"/>
              <a:buChar char="•"/>
              <a:defRPr/>
            </a:pPr>
            <a:r>
              <a:rPr lang="en-US" sz="2400" dirty="0"/>
              <a:t>Progress in meeting rigorous expectations </a:t>
            </a:r>
          </a:p>
          <a:p>
            <a:pPr marL="914400" indent="-457200">
              <a:buClr>
                <a:schemeClr val="accent6">
                  <a:lumMod val="60000"/>
                  <a:lumOff val="40000"/>
                </a:schemeClr>
              </a:buClr>
              <a:buFont typeface="Arial" pitchFamily="34" charset="0"/>
              <a:buChar char="•"/>
              <a:defRPr/>
            </a:pPr>
            <a:r>
              <a:rPr lang="en-US" sz="2400" dirty="0"/>
              <a:t>21st Century Skills </a:t>
            </a:r>
          </a:p>
          <a:p>
            <a:pPr marL="914400" indent="-457200">
              <a:buClr>
                <a:schemeClr val="accent6">
                  <a:lumMod val="60000"/>
                  <a:lumOff val="40000"/>
                </a:schemeClr>
              </a:buClr>
              <a:buFont typeface="Arial" pitchFamily="34" charset="0"/>
              <a:buChar char="•"/>
              <a:defRPr/>
            </a:pPr>
            <a:r>
              <a:rPr lang="en-US" sz="2400" dirty="0"/>
              <a:t>Engagement in academic, career, and social/emotional/ physical skills with connection to school/community </a:t>
            </a:r>
          </a:p>
          <a:p>
            <a:pPr marL="914400" indent="-457200">
              <a:buClr>
                <a:schemeClr val="accent6">
                  <a:lumMod val="60000"/>
                  <a:lumOff val="40000"/>
                </a:schemeClr>
              </a:buClr>
              <a:buFont typeface="Arial" pitchFamily="34" charset="0"/>
              <a:buChar char="•"/>
              <a:defRPr/>
            </a:pPr>
            <a:r>
              <a:rPr lang="en-US" sz="2400" dirty="0"/>
              <a:t>Goal setting and related activities for: </a:t>
            </a:r>
          </a:p>
          <a:p>
            <a:pPr marL="1311275" indent="-396875">
              <a:buClr>
                <a:srgbClr val="99FFCC"/>
              </a:buClr>
              <a:buFont typeface="Arial" pitchFamily="34" charset="0"/>
              <a:buChar char="•"/>
              <a:defRPr/>
            </a:pPr>
            <a:r>
              <a:rPr lang="en-US" sz="2400" dirty="0"/>
              <a:t>academic growth </a:t>
            </a:r>
          </a:p>
          <a:p>
            <a:pPr marL="1311275" indent="-396875">
              <a:buClr>
                <a:srgbClr val="99FFCC"/>
              </a:buClr>
              <a:buFont typeface="Arial" pitchFamily="34" charset="0"/>
              <a:buChar char="•"/>
              <a:defRPr/>
            </a:pPr>
            <a:r>
              <a:rPr lang="en-US" sz="2400" dirty="0"/>
              <a:t>career exploration and planning </a:t>
            </a:r>
          </a:p>
          <a:p>
            <a:pPr marL="1311275" indent="-396875">
              <a:buClr>
                <a:srgbClr val="99FFCC"/>
              </a:buClr>
              <a:buFont typeface="Arial" pitchFamily="34" charset="0"/>
              <a:buChar char="•"/>
              <a:defRPr/>
            </a:pPr>
            <a:r>
              <a:rPr lang="en-US" sz="2400" dirty="0"/>
              <a:t>personal, social/emotional and physical growth </a:t>
            </a:r>
          </a:p>
        </p:txBody>
      </p:sp>
      <p:sp>
        <p:nvSpPr>
          <p:cNvPr id="2" name="Slide Number Placeholder 1"/>
          <p:cNvSpPr>
            <a:spLocks noGrp="1"/>
          </p:cNvSpPr>
          <p:nvPr>
            <p:ph type="sldNum" sz="quarter" idx="12"/>
          </p:nvPr>
        </p:nvSpPr>
        <p:spPr/>
        <p:txBody>
          <a:bodyPr/>
          <a:lstStyle/>
          <a:p>
            <a:fld id="{D45A3705-CEFD-40B9-BBEE-9F2A91B738B4}" type="slidenum">
              <a:rPr lang="en-US" smtClean="0"/>
              <a:t>8</a:t>
            </a:fld>
            <a:endParaRPr lang="en-US"/>
          </a:p>
        </p:txBody>
      </p:sp>
    </p:spTree>
    <p:extLst>
      <p:ext uri="{BB962C8B-B14F-4D97-AF65-F5344CB8AC3E}">
        <p14:creationId xmlns:p14="http://schemas.microsoft.com/office/powerpoint/2010/main" val="24488021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762000"/>
            <a:ext cx="7477125" cy="990600"/>
          </a:xfrm>
        </p:spPr>
        <p:txBody>
          <a:bodyPr>
            <a:normAutofit/>
          </a:bodyPr>
          <a:lstStyle/>
          <a:p>
            <a:pPr eaLnBrk="1" hangingPunct="1"/>
            <a:r>
              <a:rPr lang="en-US" dirty="0"/>
              <a:t>Student Success Plan</a:t>
            </a:r>
          </a:p>
        </p:txBody>
      </p:sp>
      <p:sp>
        <p:nvSpPr>
          <p:cNvPr id="30723" name="Rectangle 3"/>
          <p:cNvSpPr>
            <a:spLocks noGrp="1" noChangeArrowheads="1"/>
          </p:cNvSpPr>
          <p:nvPr>
            <p:ph idx="1"/>
          </p:nvPr>
        </p:nvSpPr>
        <p:spPr>
          <a:xfrm>
            <a:off x="0" y="1828800"/>
            <a:ext cx="8991600" cy="5029200"/>
          </a:xfrm>
        </p:spPr>
        <p:txBody>
          <a:bodyPr>
            <a:normAutofit lnSpcReduction="10000"/>
          </a:bodyPr>
          <a:lstStyle/>
          <a:p>
            <a:pPr eaLnBrk="1" hangingPunct="1">
              <a:buClr>
                <a:srgbClr val="C384EA"/>
              </a:buClr>
              <a:buFont typeface="Arial" pitchFamily="34" charset="0"/>
              <a:buChar char="•"/>
              <a:defRPr/>
            </a:pPr>
            <a:r>
              <a:rPr lang="en-US" sz="2800" b="1" dirty="0"/>
              <a:t>Implementation should foster, support, monitor and document:</a:t>
            </a:r>
          </a:p>
          <a:p>
            <a:pPr marL="1025525" lvl="1" indent="-450850" eaLnBrk="1" hangingPunct="1">
              <a:buClr>
                <a:schemeClr val="accent6">
                  <a:lumMod val="60000"/>
                  <a:lumOff val="40000"/>
                </a:schemeClr>
              </a:buClr>
              <a:buFont typeface="Arial" pitchFamily="34" charset="0"/>
              <a:buChar char="•"/>
              <a:defRPr/>
            </a:pPr>
            <a:r>
              <a:rPr lang="en-US" sz="2200" dirty="0" smtClean="0"/>
              <a:t>Compilation of student best work samples in a portfolio system including, Capstone Experiences</a:t>
            </a:r>
          </a:p>
          <a:p>
            <a:pPr marL="1025525" lvl="1" indent="-450850" eaLnBrk="1" hangingPunct="1">
              <a:buClr>
                <a:schemeClr val="accent6">
                  <a:lumMod val="60000"/>
                  <a:lumOff val="40000"/>
                </a:schemeClr>
              </a:buClr>
              <a:buFont typeface="Arial" pitchFamily="34" charset="0"/>
              <a:buChar char="•"/>
              <a:defRPr/>
            </a:pPr>
            <a:r>
              <a:rPr lang="en-US" sz="2200" dirty="0" smtClean="0">
                <a:ea typeface="+mn-ea"/>
                <a:cs typeface="+mn-cs"/>
              </a:rPr>
              <a:t>Opportunities for workplace development and demonstration </a:t>
            </a:r>
          </a:p>
          <a:p>
            <a:pPr marL="1025525" lvl="1" indent="-450850" eaLnBrk="1" hangingPunct="1">
              <a:buClr>
                <a:schemeClr val="accent6">
                  <a:lumMod val="60000"/>
                  <a:lumOff val="40000"/>
                </a:schemeClr>
              </a:buClr>
              <a:buFont typeface="Arial" pitchFamily="34" charset="0"/>
              <a:buChar char="•"/>
              <a:defRPr/>
            </a:pPr>
            <a:r>
              <a:rPr lang="en-US" sz="2200" dirty="0" smtClean="0">
                <a:ea typeface="+mn-ea"/>
                <a:cs typeface="+mn-cs"/>
              </a:rPr>
              <a:t>Written student reflection on personal strengths and areas that need improvement</a:t>
            </a:r>
          </a:p>
          <a:p>
            <a:pPr marL="1025525" lvl="1" indent="-450850" eaLnBrk="1" hangingPunct="1">
              <a:buClr>
                <a:schemeClr val="accent6">
                  <a:lumMod val="60000"/>
                  <a:lumOff val="40000"/>
                </a:schemeClr>
              </a:buClr>
              <a:buFont typeface="Arial" pitchFamily="34" charset="0"/>
              <a:buChar char="•"/>
              <a:defRPr/>
            </a:pPr>
            <a:r>
              <a:rPr lang="en-US" sz="2200" dirty="0" smtClean="0">
                <a:ea typeface="+mn-ea"/>
                <a:cs typeface="+mn-cs"/>
              </a:rPr>
              <a:t>Communication between school and parent/ guardian, and among school personnel</a:t>
            </a:r>
          </a:p>
          <a:p>
            <a:pPr marL="1025525" lvl="1" indent="-450850" eaLnBrk="1" hangingPunct="1">
              <a:buClr>
                <a:schemeClr val="accent6">
                  <a:lumMod val="60000"/>
                  <a:lumOff val="40000"/>
                </a:schemeClr>
              </a:buClr>
              <a:buFont typeface="Arial" pitchFamily="34" charset="0"/>
              <a:buChar char="•"/>
              <a:defRPr/>
            </a:pPr>
            <a:r>
              <a:rPr lang="en-US" sz="2200" dirty="0" smtClean="0">
                <a:ea typeface="+mn-ea"/>
                <a:cs typeface="+mn-cs"/>
              </a:rPr>
              <a:t>Identification of students who need proactive support and intervention </a:t>
            </a:r>
          </a:p>
          <a:p>
            <a:pPr marL="1025525" lvl="1" indent="-450850" eaLnBrk="1" hangingPunct="1">
              <a:buClr>
                <a:schemeClr val="accent6">
                  <a:lumMod val="60000"/>
                  <a:lumOff val="40000"/>
                </a:schemeClr>
              </a:buClr>
              <a:buFont typeface="Arial" pitchFamily="34" charset="0"/>
              <a:buChar char="•"/>
              <a:defRPr/>
            </a:pPr>
            <a:r>
              <a:rPr lang="en-US" sz="2200" dirty="0" smtClean="0">
                <a:ea typeface="+mn-ea"/>
                <a:cs typeface="+mn-cs"/>
              </a:rPr>
              <a:t>Active, responsible student participation in the plan development and continued evolution </a:t>
            </a:r>
          </a:p>
          <a:p>
            <a:pPr marL="1025525" lvl="1" indent="-450850" eaLnBrk="1" hangingPunct="1">
              <a:buClr>
                <a:schemeClr val="accent6">
                  <a:lumMod val="60000"/>
                  <a:lumOff val="40000"/>
                </a:schemeClr>
              </a:buClr>
              <a:buFont typeface="Wingdings" pitchFamily="2" charset="2"/>
              <a:buChar char="v"/>
              <a:defRPr/>
            </a:pPr>
            <a:endParaRPr lang="en-US" sz="2400" dirty="0" smtClean="0"/>
          </a:p>
        </p:txBody>
      </p:sp>
      <p:sp>
        <p:nvSpPr>
          <p:cNvPr id="2" name="Slide Number Placeholder 1"/>
          <p:cNvSpPr>
            <a:spLocks noGrp="1"/>
          </p:cNvSpPr>
          <p:nvPr>
            <p:ph type="sldNum" sz="quarter" idx="12"/>
          </p:nvPr>
        </p:nvSpPr>
        <p:spPr/>
        <p:txBody>
          <a:bodyPr/>
          <a:lstStyle/>
          <a:p>
            <a:fld id="{D45A3705-CEFD-40B9-BBEE-9F2A91B738B4}" type="slidenum">
              <a:rPr lang="en-US" smtClean="0"/>
              <a:t>9</a:t>
            </a:fld>
            <a:endParaRPr lang="en-US"/>
          </a:p>
        </p:txBody>
      </p:sp>
    </p:spTree>
    <p:extLst>
      <p:ext uri="{BB962C8B-B14F-4D97-AF65-F5344CB8AC3E}">
        <p14:creationId xmlns:p14="http://schemas.microsoft.com/office/powerpoint/2010/main" val="10796331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4279</TotalTime>
  <Words>2149</Words>
  <Application>Microsoft Office PowerPoint</Application>
  <PresentationFormat>On-screen Show (4:3)</PresentationFormat>
  <Paragraphs>341</Paragraphs>
  <Slides>38</Slides>
  <Notes>29</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Flow</vt:lpstr>
      <vt:lpstr>Building Your Student Success Plan</vt:lpstr>
      <vt:lpstr>Workshop 1:  Orientation</vt:lpstr>
      <vt:lpstr>State of Connecticut</vt:lpstr>
      <vt:lpstr>RESOURCE ALERT!</vt:lpstr>
      <vt:lpstr>The SSP is not:</vt:lpstr>
      <vt:lpstr>PowerPoint Presentation</vt:lpstr>
      <vt:lpstr>Secondary School Reform</vt:lpstr>
      <vt:lpstr>Student Success Plan</vt:lpstr>
      <vt:lpstr>Student Success Plan</vt:lpstr>
      <vt:lpstr>Student Success Plan – Core Components</vt:lpstr>
      <vt:lpstr>Student Success Plan – Core Components</vt:lpstr>
      <vt:lpstr>Student Success Plan – Core Components</vt:lpstr>
      <vt:lpstr>PowerPoint Presentation</vt:lpstr>
      <vt:lpstr>Student Success Plan (SSP) Alignment with IEPs, SOPs, 504 Plans, and IHPs</vt:lpstr>
      <vt:lpstr>Alphabet Soup   </vt:lpstr>
      <vt:lpstr>Alignment of SSP with Other Individualized Plans</vt:lpstr>
      <vt:lpstr>Alignment of SSP with Other Student Planning Efforts</vt:lpstr>
      <vt:lpstr>Individualized Education Program (IEP)</vt:lpstr>
      <vt:lpstr>Individualized Education Program (IEP)</vt:lpstr>
      <vt:lpstr>Summary of Performance (SOP)</vt:lpstr>
      <vt:lpstr>Guiding Issues and Concerns</vt:lpstr>
      <vt:lpstr>Purpose of the Summary of Performance</vt:lpstr>
      <vt:lpstr>Addressing Gaps</vt:lpstr>
      <vt:lpstr>Summary of Performance</vt:lpstr>
      <vt:lpstr>Summary of Performance</vt:lpstr>
      <vt:lpstr>Section 504 Plan</vt:lpstr>
      <vt:lpstr>Individualized Healthcare Plan</vt:lpstr>
      <vt:lpstr>Individualized Healthcare Plan</vt:lpstr>
      <vt:lpstr>Confidentiality</vt:lpstr>
      <vt:lpstr>Confidentiality</vt:lpstr>
      <vt:lpstr>Developing the SSP</vt:lpstr>
      <vt:lpstr>Developing the SSP</vt:lpstr>
      <vt:lpstr> SSP Implementation Issues</vt:lpstr>
      <vt:lpstr>Additional SSP Contacts</vt:lpstr>
      <vt:lpstr>RESOURCE ALERT!</vt:lpstr>
      <vt:lpstr>PowerPoint Presentation</vt:lpstr>
      <vt:lpstr>Homework Alert!</vt:lpstr>
      <vt:lpstr>Relax!</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Your Student Success Plan</dc:title>
  <dc:creator>Janine Fiorillo</dc:creator>
  <cp:lastModifiedBy>Janine Fiorillo</cp:lastModifiedBy>
  <cp:revision>22</cp:revision>
  <dcterms:created xsi:type="dcterms:W3CDTF">2012-04-16T14:01:47Z</dcterms:created>
  <dcterms:modified xsi:type="dcterms:W3CDTF">2012-04-19T15:25:12Z</dcterms:modified>
</cp:coreProperties>
</file>